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641" r:id="rId2"/>
    <p:sldId id="822" r:id="rId3"/>
    <p:sldId id="838" r:id="rId4"/>
    <p:sldId id="823" r:id="rId5"/>
    <p:sldId id="342" r:id="rId6"/>
    <p:sldId id="613" r:id="rId7"/>
    <p:sldId id="344" r:id="rId8"/>
    <p:sldId id="830" r:id="rId9"/>
    <p:sldId id="831" r:id="rId10"/>
    <p:sldId id="825" r:id="rId11"/>
    <p:sldId id="375" r:id="rId12"/>
    <p:sldId id="376" r:id="rId13"/>
    <p:sldId id="382" r:id="rId14"/>
    <p:sldId id="383" r:id="rId15"/>
    <p:sldId id="384" r:id="rId16"/>
    <p:sldId id="387" r:id="rId17"/>
    <p:sldId id="386" r:id="rId18"/>
    <p:sldId id="390" r:id="rId19"/>
    <p:sldId id="389" r:id="rId20"/>
    <p:sldId id="391" r:id="rId21"/>
    <p:sldId id="392" r:id="rId22"/>
    <p:sldId id="393" r:id="rId23"/>
    <p:sldId id="394" r:id="rId24"/>
    <p:sldId id="2118" r:id="rId25"/>
    <p:sldId id="2072" r:id="rId26"/>
    <p:sldId id="2199" r:id="rId27"/>
    <p:sldId id="2192" r:id="rId28"/>
    <p:sldId id="2193" r:id="rId29"/>
    <p:sldId id="2073" r:id="rId30"/>
    <p:sldId id="2176" r:id="rId31"/>
    <p:sldId id="2074" r:id="rId32"/>
    <p:sldId id="2075" r:id="rId33"/>
    <p:sldId id="2076" r:id="rId34"/>
    <p:sldId id="2198" r:id="rId35"/>
    <p:sldId id="2191" r:id="rId36"/>
    <p:sldId id="2078" r:id="rId37"/>
    <p:sldId id="2079" r:id="rId38"/>
    <p:sldId id="2135" r:id="rId39"/>
    <p:sldId id="2080" r:id="rId40"/>
    <p:sldId id="2081" r:id="rId41"/>
    <p:sldId id="2175" r:id="rId42"/>
    <p:sldId id="2082" r:id="rId43"/>
    <p:sldId id="2121" r:id="rId44"/>
    <p:sldId id="2122" r:id="rId45"/>
    <p:sldId id="2310" r:id="rId46"/>
    <p:sldId id="2127" r:id="rId47"/>
    <p:sldId id="2182" r:id="rId48"/>
    <p:sldId id="2186" r:id="rId49"/>
    <p:sldId id="2187" r:id="rId50"/>
    <p:sldId id="2188" r:id="rId51"/>
    <p:sldId id="2173" r:id="rId52"/>
    <p:sldId id="2083" r:id="rId53"/>
    <p:sldId id="2178" r:id="rId54"/>
    <p:sldId id="835" r:id="rId5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968"/>
    <a:srgbClr val="1CA4BC"/>
    <a:srgbClr val="FFB014"/>
    <a:srgbClr val="FFC3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50"/>
    <p:restoredTop sz="96327"/>
  </p:normalViewPr>
  <p:slideViewPr>
    <p:cSldViewPr snapToGrid="0" snapToObjects="1">
      <p:cViewPr varScale="1">
        <p:scale>
          <a:sx n="227" d="100"/>
          <a:sy n="227" d="100"/>
        </p:scale>
        <p:origin x="28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D8CB8-AAD2-0141-9EF8-3E2B2A993B98}" type="datetimeFigureOut">
              <a:rPr lang="en-DE" smtClean="0"/>
              <a:t>4/20/22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2135E-CB5C-F848-9761-273B7BB97232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57711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</a:t>
            </a:r>
            <a:r>
              <a:rPr lang="de-DE" baseline="0" dirty="0"/>
              <a:t> </a:t>
            </a:r>
            <a:r>
              <a:rPr lang="de-DE" baseline="0" dirty="0" err="1"/>
              <a:t>company</a:t>
            </a:r>
            <a:r>
              <a:rPr lang="de-DE" baseline="0" dirty="0"/>
              <a:t> </a:t>
            </a:r>
            <a:r>
              <a:rPr lang="de-DE" baseline="0" dirty="0" err="1"/>
              <a:t>rewards</a:t>
            </a:r>
            <a:r>
              <a:rPr lang="de-DE" baseline="0" dirty="0"/>
              <a:t> </a:t>
            </a:r>
            <a:r>
              <a:rPr lang="de-DE" baseline="0" dirty="0" err="1"/>
              <a:t>starting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a </a:t>
            </a:r>
            <a:r>
              <a:rPr lang="de-DE" baseline="0" dirty="0" err="1"/>
              <a:t>business</a:t>
            </a:r>
            <a:r>
              <a:rPr lang="de-DE" baseline="0" dirty="0"/>
              <a:t> pack </a:t>
            </a:r>
            <a:r>
              <a:rPr lang="de-DE" baseline="0" dirty="0" err="1"/>
              <a:t>with</a:t>
            </a:r>
            <a:r>
              <a:rPr lang="de-DE" baseline="0" dirty="0"/>
              <a:t> 2 </a:t>
            </a:r>
            <a:r>
              <a:rPr lang="de-DE" baseline="0" dirty="0" err="1"/>
              <a:t>supplementary</a:t>
            </a:r>
            <a:r>
              <a:rPr lang="de-DE" baseline="0" dirty="0"/>
              <a:t> </a:t>
            </a:r>
            <a:r>
              <a:rPr lang="de-DE" baseline="0" dirty="0" err="1"/>
              <a:t>positions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marketing</a:t>
            </a:r>
            <a:r>
              <a:rPr lang="de-DE" baseline="0" dirty="0"/>
              <a:t> plan, </a:t>
            </a:r>
            <a:r>
              <a:rPr lang="de-DE" baseline="0" dirty="0" err="1"/>
              <a:t>that</a:t>
            </a:r>
            <a:r>
              <a:rPr lang="de-DE" baseline="0" dirty="0"/>
              <a:t> will open </a:t>
            </a:r>
            <a:r>
              <a:rPr lang="de-DE" baseline="0" dirty="0" err="1"/>
              <a:t>up</a:t>
            </a:r>
            <a:r>
              <a:rPr lang="de-DE" baseline="0" dirty="0"/>
              <a:t> </a:t>
            </a:r>
            <a:r>
              <a:rPr lang="de-DE" baseline="0" dirty="0" err="1"/>
              <a:t>when</a:t>
            </a:r>
            <a:r>
              <a:rPr lang="de-DE" baseline="0" dirty="0"/>
              <a:t> </a:t>
            </a:r>
            <a:r>
              <a:rPr lang="de-DE" baseline="0" dirty="0" err="1"/>
              <a:t>you</a:t>
            </a:r>
            <a:r>
              <a:rPr lang="de-DE" baseline="0" dirty="0"/>
              <a:t> </a:t>
            </a:r>
            <a:r>
              <a:rPr lang="de-DE" baseline="0" dirty="0" err="1"/>
              <a:t>have</a:t>
            </a:r>
            <a:r>
              <a:rPr lang="de-DE" baseline="0" dirty="0"/>
              <a:t> </a:t>
            </a:r>
            <a:r>
              <a:rPr lang="de-DE" baseline="0" dirty="0" err="1"/>
              <a:t>reached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amount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25,000 € in total </a:t>
            </a:r>
            <a:r>
              <a:rPr lang="de-DE" baseline="0" dirty="0" err="1"/>
              <a:t>sales</a:t>
            </a:r>
            <a:r>
              <a:rPr lang="de-DE" baseline="0" dirty="0"/>
              <a:t> in </a:t>
            </a:r>
            <a:r>
              <a:rPr lang="de-DE" baseline="0" dirty="0" err="1"/>
              <a:t>your</a:t>
            </a:r>
            <a:r>
              <a:rPr lang="de-DE" baseline="0" dirty="0"/>
              <a:t> </a:t>
            </a:r>
            <a:r>
              <a:rPr lang="de-DE" baseline="0" dirty="0" err="1"/>
              <a:t>weaker</a:t>
            </a:r>
            <a:r>
              <a:rPr lang="de-DE" baseline="0" dirty="0"/>
              <a:t> leg in 4 subsequent </a:t>
            </a:r>
            <a:r>
              <a:rPr lang="de-DE" baseline="0" dirty="0" err="1"/>
              <a:t>weeks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448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780D42-1F7F-1749-AB91-B818C7E70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0C5B712-CF31-0F47-81F1-956042012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800302-E92B-8743-A5F7-5CE0BE662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0E41-C1B3-DD4C-AD79-2A7861062AFF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9CFAB5-0289-FB47-AFBE-9ABCE1D46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2DE9E8-8E90-834B-BDC0-ED5F650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5EC3-A042-A740-90FF-C52208CB2F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503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499583-F044-F142-9E64-14A76DA02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48DF64D-5711-5148-8C54-3F3420853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9BE61A-2726-7F4F-BFA8-6439350B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0E41-C1B3-DD4C-AD79-2A7861062AFF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3FE0D4-0DB3-5346-8B10-FBD2B0B2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D0B2AF-016C-1B46-AB42-D5353D13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5EC3-A042-A740-90FF-C52208CB2F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080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263D2C0-CEEA-324F-BE61-6E9C3E8E1E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7A723BD-0A21-2C43-89B4-D89A832F8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2DA1C1-12CA-ED4B-8948-A116E562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0E41-C1B3-DD4C-AD79-2A7861062AFF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59107E-92A2-CB44-A692-6F14DE1BB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8A0646-A1FD-584E-9662-DCD865CD6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5EC3-A042-A740-90FF-C52208CB2F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045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D083ABE-B015-401A-B909-50E688A49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1EDC-2CF6-4C92-9A45-CD83F64F7C62}" type="datetimeFigureOut">
              <a:rPr lang="de-DE" smtClean="0"/>
              <a:t>20.04.22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1BBDFCB-CFA8-4D3D-B6CA-7B064D16B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B3E7B6-C3CC-408C-B6C6-4FF508CF3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65A5A-8CE7-42F1-AF53-667D95DD792D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Inhaltsplatzhalter 7" descr="Ein Bild, das Glas, Tisch, Brille, Wein enthält.&#10;&#10;Automatisch generierte Beschreibung">
            <a:extLst>
              <a:ext uri="{FF2B5EF4-FFF2-40B4-BE49-F238E27FC236}">
                <a16:creationId xmlns:a16="http://schemas.microsoft.com/office/drawing/2014/main" id="{6A9D08BF-810D-440C-BCD1-06DA83D586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2" t="9295" r="62133" b="7164"/>
          <a:stretch/>
        </p:blipFill>
        <p:spPr>
          <a:xfrm>
            <a:off x="0" y="0"/>
            <a:ext cx="1276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7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7FFF2C-CB33-A640-88AB-973B8582C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C0D2E3-CE39-DD42-9F1F-E6DB92358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D8B6D6-9495-9444-8373-D1E728044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0E41-C1B3-DD4C-AD79-2A7861062AFF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531393-84B3-0041-8C2A-917F74B5A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B24528-2D0C-AD40-9E92-985089C70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5EC3-A042-A740-90FF-C52208CB2F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50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02A905-48BD-E44E-B917-345C8C4DA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C91983-075A-0845-BFE8-145E85FD6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CB3371-4143-C14D-AD18-1104772CC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0E41-C1B3-DD4C-AD79-2A7861062AFF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34302A-0C3B-DF4F-97E6-DE43D7CEF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06040B-3E72-3447-A56B-80DF665F8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5EC3-A042-A740-90FF-C52208CB2F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479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2C3B2-53B6-C043-B5CC-DC80E5C24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B72890-8A12-E943-BEAE-D990C6C7E7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D16EC90-70C3-8743-9EDD-BF03692A2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2ACAC6E-E031-504C-8414-82E85757F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0E41-C1B3-DD4C-AD79-2A7861062AFF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756CB8D-E6E1-304C-BE25-56B9D1646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91CF9E-7073-504E-83D2-63F3ADCC2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5EC3-A042-A740-90FF-C52208CB2F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64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54AAE5-210D-6A41-B262-640FEFD0A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C33A23-9872-D348-87A4-EA751D01E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B524209-480E-6B41-AB5B-F0A51B7D8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6D46F61-08E0-5244-A804-8A028CB05D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5A922F7-6404-B14B-ADB5-BDA1298226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3DD045-4D6B-2D4A-B95C-F147DE949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0E41-C1B3-DD4C-AD79-2A7861062AFF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F5D8C5B-580E-544C-9B95-1E5DB9CC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BA4E132-13E0-D944-9298-2C5A1465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5EC3-A042-A740-90FF-C52208CB2F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212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0041E1-FA84-E640-95FF-076C7F512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85B672-DF06-FD40-9EF7-DBD73EF18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0E41-C1B3-DD4C-AD79-2A7861062AFF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B418590-5019-1548-A7AC-66A238A3B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82B501-A136-1E4E-BFCA-4CBB2E73A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5EC3-A042-A740-90FF-C52208CB2F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439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B1A9C85-1F96-EA47-A1C5-57C674C12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0E41-C1B3-DD4C-AD79-2A7861062AFF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5A704C8-9CEC-B740-844D-B7B5A07C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D013F3-AD8C-A34A-987F-AB2522C90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5EC3-A042-A740-90FF-C52208CB2F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67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B4F950-645F-BC40-9BCC-9C64577D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8FFDE8-CB02-EE45-80DC-319CF8AB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BE8D0C5-523A-AE40-8E3E-49C3ABB24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58D8782-34F7-9A47-AA03-6D5EEEBE1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0E41-C1B3-DD4C-AD79-2A7861062AFF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D8AE8B7-0436-6E44-A4FA-925A3A04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069E108-EBFB-BE42-801F-E256810F6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5EC3-A042-A740-90FF-C52208CB2F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75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04696D-1114-1442-8BB9-3198A5136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45C98F8-127F-184E-95F3-B8F0249D65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83A307-50C9-D64F-ABCF-9C0A5DA65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ACA0207-5206-B04E-BF41-3145EBA81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0E41-C1B3-DD4C-AD79-2A7861062AFF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53F5B4-49AF-DC4C-A483-BC9960B23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B9F1E4A-E1C6-034C-8B3B-6665555E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5EC3-A042-A740-90FF-C52208CB2F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182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67FDA72-2D12-BC42-8874-16E398304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58CC7E7-0DC0-FE4D-A599-67302F0BA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2A0E96-70DF-EE4F-A556-E6BF561BA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40E41-C1B3-DD4C-AD79-2A7861062AFF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F0D724-CB94-EE48-8AAE-28A7ED8AE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E3A984-68B7-7340-8A33-645DEE7CC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75EC3-A042-A740-90FF-C52208CB2F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2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7" descr="Ein Bild, das Glas, Tisch, Brille, Wein enthält.&#10;&#10;Automatisch generierte Beschreibung">
            <a:extLst>
              <a:ext uri="{FF2B5EF4-FFF2-40B4-BE49-F238E27FC236}">
                <a16:creationId xmlns:a16="http://schemas.microsoft.com/office/drawing/2014/main" id="{3A0C861D-FEF7-494A-82E7-CEE0C21A1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6" r="987" b="9283"/>
          <a:stretch/>
        </p:blipFill>
        <p:spPr>
          <a:xfrm>
            <a:off x="0" y="297711"/>
            <a:ext cx="12192000" cy="6858000"/>
          </a:xfrm>
          <a:prstGeom prst="rect">
            <a:avLst/>
          </a:prstGeom>
        </p:spPr>
      </p:pic>
      <p:sp>
        <p:nvSpPr>
          <p:cNvPr id="13" name="Titel 3">
            <a:extLst>
              <a:ext uri="{FF2B5EF4-FFF2-40B4-BE49-F238E27FC236}">
                <a16:creationId xmlns:a16="http://schemas.microsoft.com/office/drawing/2014/main" id="{5B127D95-44AD-4C56-BDF1-03C7AA3A7B90}"/>
              </a:ext>
            </a:extLst>
          </p:cNvPr>
          <p:cNvSpPr txBox="1">
            <a:spLocks/>
          </p:cNvSpPr>
          <p:nvPr/>
        </p:nvSpPr>
        <p:spPr>
          <a:xfrm>
            <a:off x="371060" y="1153767"/>
            <a:ext cx="10158663" cy="71996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de-DE" sz="5400" dirty="0">
                <a:solidFill>
                  <a:sysClr val="window" lastClr="FFFFFF"/>
                </a:solidFill>
              </a:rPr>
              <a:t>STARTER TRAINING</a:t>
            </a:r>
          </a:p>
          <a:p>
            <a:pPr lvl="0">
              <a:defRPr/>
            </a:pPr>
            <a:r>
              <a:rPr lang="de-DE" sz="5400" dirty="0">
                <a:solidFill>
                  <a:sysClr val="window" lastClr="FFFFFF"/>
                </a:solidFill>
              </a:rPr>
              <a:t>YOUR SUCCESS PLANNING</a:t>
            </a:r>
            <a:endParaRPr kumimoji="0" lang="de-DE" sz="5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24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" name="Tabelle 1"/>
          <p:cNvGraphicFramePr/>
          <p:nvPr>
            <p:extLst>
              <p:ext uri="{D42A27DB-BD31-4B8C-83A1-F6EECF244321}">
                <p14:modId xmlns:p14="http://schemas.microsoft.com/office/powerpoint/2010/main" val="2445758920"/>
              </p:ext>
            </p:extLst>
          </p:nvPr>
        </p:nvGraphicFramePr>
        <p:xfrm>
          <a:off x="1333745" y="1143234"/>
          <a:ext cx="9359150" cy="32071075"/>
        </p:xfrm>
        <a:graphic>
          <a:graphicData uri="http://schemas.openxmlformats.org/drawingml/2006/table">
            <a:tbl>
              <a:tblPr/>
              <a:tblGrid>
                <a:gridCol w="1689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4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08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79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76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84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237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227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6245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Avenir Next"/>
                          <a:cs typeface="Arial" panose="020B0604020202020204" pitchFamily="34" charset="0"/>
                          <a:sym typeface="Avenir Next"/>
                        </a:rPr>
                        <a:t>Name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de-DE" sz="9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Avenir Next"/>
                          <a:cs typeface="Arial" panose="020B0604020202020204" pitchFamily="34" charset="0"/>
                          <a:sym typeface="Avenir Next"/>
                        </a:rPr>
                        <a:t>Phone </a:t>
                      </a:r>
                      <a:r>
                        <a:rPr lang="de-DE" sz="900" dirty="0" err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Avenir Next"/>
                          <a:cs typeface="Arial" panose="020B0604020202020204" pitchFamily="34" charset="0"/>
                          <a:sym typeface="Avenir Next"/>
                        </a:rPr>
                        <a:t>Number</a:t>
                      </a:r>
                      <a:endParaRPr sz="90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Avenir Next"/>
                        <a:cs typeface="Arial" panose="020B0604020202020204" pitchFamily="34" charset="0"/>
                        <a:sym typeface="Avenir Next"/>
                      </a:endParaRP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de-DE" sz="9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Avenir Next"/>
                          <a:cs typeface="Arial" panose="020B0604020202020204" pitchFamily="34" charset="0"/>
                          <a:sym typeface="Avenir Next"/>
                        </a:rPr>
                        <a:t>E-Mail</a:t>
                      </a:r>
                      <a:endParaRPr sz="90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Avenir Next"/>
                        <a:cs typeface="Arial" panose="020B0604020202020204" pitchFamily="34" charset="0"/>
                        <a:sym typeface="Avenir Next"/>
                      </a:endParaRP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de-DE" sz="900" dirty="0" err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Avenir Next"/>
                          <a:cs typeface="Arial" panose="020B0604020202020204" pitchFamily="34" charset="0"/>
                          <a:sym typeface="Avenir Next"/>
                        </a:rPr>
                        <a:t>Your</a:t>
                      </a:r>
                      <a:r>
                        <a:rPr lang="de-DE" sz="9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Avenir Next"/>
                          <a:cs typeface="Arial" panose="020B0604020202020204" pitchFamily="34" charset="0"/>
                          <a:sym typeface="Avenir Next"/>
                        </a:rPr>
                        <a:t> WHY</a:t>
                      </a:r>
                      <a:endParaRPr sz="90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Avenir Next"/>
                        <a:cs typeface="Arial" panose="020B0604020202020204" pitchFamily="34" charset="0"/>
                        <a:sym typeface="Avenir Next"/>
                      </a:endParaRP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de-DE" sz="900" dirty="0" err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Avenir Next"/>
                          <a:cs typeface="Arial" panose="020B0604020202020204" pitchFamily="34" charset="0"/>
                          <a:sym typeface="Avenir Next"/>
                        </a:rPr>
                        <a:t>Appointment</a:t>
                      </a:r>
                      <a:endParaRPr lang="de-DE" sz="90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Avenir Next"/>
                        <a:cs typeface="Arial" panose="020B0604020202020204" pitchFamily="34" charset="0"/>
                        <a:sym typeface="Avenir Next"/>
                      </a:endParaRP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Avenir Next"/>
                          <a:cs typeface="Arial" panose="020B0604020202020204" pitchFamily="34" charset="0"/>
                          <a:sym typeface="Avenir Next"/>
                        </a:rPr>
                        <a:t>1/1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Avenir Next"/>
                          <a:cs typeface="Arial" panose="020B0604020202020204" pitchFamily="34" charset="0"/>
                          <a:sym typeface="Avenir Next"/>
                        </a:rPr>
                        <a:t>Party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Avenir Next"/>
                          <a:cs typeface="Arial" panose="020B0604020202020204" pitchFamily="34" charset="0"/>
                          <a:sym typeface="Avenir Next"/>
                        </a:rPr>
                        <a:t>Info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 dirty="0" err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Avenir Next"/>
                          <a:cs typeface="Arial" panose="020B0604020202020204" pitchFamily="34" charset="0"/>
                          <a:sym typeface="Avenir Next"/>
                        </a:rPr>
                        <a:t>Fol</a:t>
                      </a:r>
                      <a:r>
                        <a:rPr lang="de-DE" sz="900" dirty="0" err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Avenir Next"/>
                          <a:cs typeface="Arial" panose="020B0604020202020204" pitchFamily="34" charset="0"/>
                          <a:sym typeface="Avenir Next"/>
                        </a:rPr>
                        <a:t>low</a:t>
                      </a:r>
                      <a:r>
                        <a:rPr lang="de-DE" sz="9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Avenir Next"/>
                          <a:cs typeface="Arial" panose="020B0604020202020204" pitchFamily="34" charset="0"/>
                          <a:sym typeface="Avenir Next"/>
                        </a:rPr>
                        <a:t> </a:t>
                      </a:r>
                      <a:r>
                        <a:rPr lang="de-DE" sz="900" dirty="0" err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Avenir Next"/>
                          <a:cs typeface="Arial" panose="020B0604020202020204" pitchFamily="34" charset="0"/>
                          <a:sym typeface="Avenir Next"/>
                        </a:rPr>
                        <a:t>up</a:t>
                      </a:r>
                      <a:endParaRPr sz="90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Avenir Next"/>
                        <a:cs typeface="Arial" panose="020B0604020202020204" pitchFamily="34" charset="0"/>
                        <a:sym typeface="Avenir Next"/>
                      </a:endParaRP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de-DE" sz="9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Avenir Next"/>
                          <a:cs typeface="Arial" panose="020B0604020202020204" pitchFamily="34" charset="0"/>
                          <a:sym typeface="Avenir Next"/>
                        </a:rPr>
                        <a:t>Registration</a:t>
                      </a:r>
                      <a:endParaRPr sz="90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Avenir Next"/>
                        <a:cs typeface="Arial" panose="020B0604020202020204" pitchFamily="34" charset="0"/>
                        <a:sym typeface="Avenir Next"/>
                      </a:endParaRP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04D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8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 dirty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 dirty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8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8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 dirty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8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8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8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 dirty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8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8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78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78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78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78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 dirty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78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78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78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78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78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78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78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678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 dirty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678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500" dirty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 </a:t>
                      </a:r>
                    </a:p>
                  </a:txBody>
                  <a:tcPr marL="15160" marR="15160" marT="15160" marB="1516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F12521C0-C035-384D-BF32-C6046E36E5EB}"/>
              </a:ext>
            </a:extLst>
          </p:cNvPr>
          <p:cNvSpPr txBox="1">
            <a:spLocks/>
          </p:cNvSpPr>
          <p:nvPr/>
        </p:nvSpPr>
        <p:spPr>
          <a:xfrm>
            <a:off x="1333745" y="448770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Contacts</a:t>
            </a:r>
          </a:p>
        </p:txBody>
      </p:sp>
    </p:spTree>
    <p:extLst>
      <p:ext uri="{BB962C8B-B14F-4D97-AF65-F5344CB8AC3E}">
        <p14:creationId xmlns:p14="http://schemas.microsoft.com/office/powerpoint/2010/main" val="569913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302397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914450" y="1310404"/>
            <a:ext cx="8278528" cy="879150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50000"/>
              </a:lnSpc>
              <a:spcAft>
                <a:spcPts val="635"/>
              </a:spcAft>
              <a:defRPr/>
            </a:pP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continuously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b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LET IT FLOW!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16961" y="843619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d 1" descr="kirkjufell-river-1601874_960_720.jpg">
            <a:extLst>
              <a:ext uri="{FF2B5EF4-FFF2-40B4-BE49-F238E27FC236}">
                <a16:creationId xmlns:a16="http://schemas.microsoft.com/office/drawing/2014/main" id="{CA381A5C-8FEF-43FA-AEBB-F5C5448F5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r="4713"/>
          <a:stretch/>
        </p:blipFill>
        <p:spPr>
          <a:xfrm>
            <a:off x="2914450" y="1984885"/>
            <a:ext cx="7483555" cy="339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20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33323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personal goals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914450" y="1406119"/>
            <a:ext cx="8568489" cy="14049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„Goals </a:t>
            </a:r>
            <a:r>
              <a:rPr lang="de-DE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de-DE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de-DE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something</a:t>
            </a:r>
            <a:r>
              <a:rPr lang="de-DE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</a:t>
            </a:r>
            <a:r>
              <a:rPr lang="de-DE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de-DE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bundle</a:t>
            </a:r>
            <a:r>
              <a:rPr lang="de-DE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DE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efforts</a:t>
            </a:r>
            <a:r>
              <a:rPr lang="de-DE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de-DE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</a:t>
            </a:r>
            <a:r>
              <a:rPr lang="de-DE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de-DE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de-DE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DE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  <a:r>
              <a:rPr lang="de-DE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srgbClr val="0182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Dale Carnegie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achive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Write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down!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908759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E6B5CDF-1C3E-46C8-B44B-586F0B5615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" b="16876"/>
          <a:stretch/>
        </p:blipFill>
        <p:spPr>
          <a:xfrm>
            <a:off x="2914450" y="3200172"/>
            <a:ext cx="7713180" cy="3048762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0451BDE-150B-43E4-9C31-B76F1A304E45}"/>
              </a:ext>
            </a:extLst>
          </p:cNvPr>
          <p:cNvSpPr txBox="1">
            <a:spLocks/>
          </p:cNvSpPr>
          <p:nvPr/>
        </p:nvSpPr>
        <p:spPr>
          <a:xfrm>
            <a:off x="2914450" y="3612179"/>
            <a:ext cx="7713180" cy="876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Partner? Start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Leader? Team Leader? 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585B9D8-1431-4AEC-8274-8DE51B32F4D1}"/>
              </a:ext>
            </a:extLst>
          </p:cNvPr>
          <p:cNvSpPr txBox="1">
            <a:spLocks/>
          </p:cNvSpPr>
          <p:nvPr/>
        </p:nvSpPr>
        <p:spPr>
          <a:xfrm>
            <a:off x="2914450" y="5177620"/>
            <a:ext cx="7713180" cy="96010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B8C5C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2 0 2 2</a:t>
            </a:r>
          </a:p>
        </p:txBody>
      </p:sp>
    </p:spTree>
    <p:extLst>
      <p:ext uri="{BB962C8B-B14F-4D97-AF65-F5344CB8AC3E}">
        <p14:creationId xmlns:p14="http://schemas.microsoft.com/office/powerpoint/2010/main" val="730689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as a team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914450" y="1310404"/>
            <a:ext cx="7577087" cy="20774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u="sng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everything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yourself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Surround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yourself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like-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bravely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dreams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Partner Powerteam </a:t>
            </a: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7615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FF171E7-C3D6-4C20-97DE-CD2665BC11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0" b="15560"/>
          <a:stretch/>
        </p:blipFill>
        <p:spPr>
          <a:xfrm>
            <a:off x="2824615" y="3831624"/>
            <a:ext cx="7530163" cy="2478087"/>
          </a:xfrm>
          <a:prstGeom prst="rect">
            <a:avLst/>
          </a:prstGeom>
          <a:ln w="12700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454972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726019" y="755708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most important skills</a:t>
            </a: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824614" y="1251091"/>
            <a:ext cx="7577087" cy="30092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Getting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Invite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Follow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4" y="1382130"/>
            <a:ext cx="8368363" cy="11833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</a:p>
        </p:txBody>
      </p:sp>
    </p:spTree>
    <p:extLst>
      <p:ext uri="{BB962C8B-B14F-4D97-AF65-F5344CB8AC3E}">
        <p14:creationId xmlns:p14="http://schemas.microsoft.com/office/powerpoint/2010/main" val="667055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Enthusiasm</a:t>
            </a: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914450" y="1310404"/>
            <a:ext cx="7577087" cy="200054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Enthusiasm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Enthusiasm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guarantee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something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Enthusiasm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joy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7615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50FB4B8-E2C2-419E-BF37-A720CDCC0A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51337" y="3439550"/>
            <a:ext cx="7377764" cy="3191437"/>
          </a:xfrm>
          <a:prstGeom prst="rect">
            <a:avLst/>
          </a:prstGeom>
          <a:ln w="12700">
            <a:noFill/>
          </a:ln>
          <a:effectLst>
            <a:softEdge rad="0"/>
          </a:effec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57601C0-43A6-41FC-BACF-F31009C36FD3}"/>
              </a:ext>
            </a:extLst>
          </p:cNvPr>
          <p:cNvSpPr/>
          <p:nvPr/>
        </p:nvSpPr>
        <p:spPr>
          <a:xfrm>
            <a:off x="6823918" y="3382493"/>
            <a:ext cx="3505200" cy="1684808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1C163B1-30E8-45C8-86ED-57D3D7555C78}"/>
              </a:ext>
            </a:extLst>
          </p:cNvPr>
          <p:cNvSpPr txBox="1">
            <a:spLocks/>
          </p:cNvSpPr>
          <p:nvPr/>
        </p:nvSpPr>
        <p:spPr>
          <a:xfrm>
            <a:off x="6818169" y="3624558"/>
            <a:ext cx="3721100" cy="154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  <a:defRPr/>
            </a:pPr>
            <a:r>
              <a:rPr lang="de-DE" sz="2000" i="1" dirty="0">
                <a:solidFill>
                  <a:prstClr val="white"/>
                </a:solidFill>
              </a:rPr>
              <a:t>„ A </a:t>
            </a:r>
            <a:r>
              <a:rPr lang="de-DE" sz="2000" i="1" dirty="0" err="1">
                <a:solidFill>
                  <a:prstClr val="white"/>
                </a:solidFill>
              </a:rPr>
              <a:t>person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is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successful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when</a:t>
            </a:r>
            <a:r>
              <a:rPr lang="de-DE" sz="2000" i="1" dirty="0">
                <a:solidFill>
                  <a:prstClr val="white"/>
                </a:solidFill>
              </a:rPr>
              <a:t> he </a:t>
            </a:r>
            <a:r>
              <a:rPr lang="de-DE" sz="2000" i="1" dirty="0" err="1">
                <a:solidFill>
                  <a:prstClr val="white"/>
                </a:solidFill>
              </a:rPr>
              <a:t>does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what</a:t>
            </a:r>
            <a:r>
              <a:rPr lang="de-DE" sz="2000" i="1" dirty="0">
                <a:solidFill>
                  <a:prstClr val="white"/>
                </a:solidFill>
              </a:rPr>
              <a:t> he </a:t>
            </a:r>
            <a:r>
              <a:rPr lang="de-DE" sz="2000" i="1" dirty="0" err="1">
                <a:solidFill>
                  <a:prstClr val="white"/>
                </a:solidFill>
              </a:rPr>
              <a:t>likes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between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getting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up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and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going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to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bed</a:t>
            </a:r>
            <a:r>
              <a:rPr lang="de-DE" sz="2000" i="1" dirty="0">
                <a:solidFill>
                  <a:prstClr val="white"/>
                </a:solidFill>
              </a:rPr>
              <a:t>". Bob Dylan</a:t>
            </a:r>
            <a:endParaRPr kumimoji="0" lang="de-DE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334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2" y="748318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Inviting guests </a:t>
            </a: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914450" y="1310404"/>
            <a:ext cx="8368363" cy="489364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50000"/>
              </a:lnSpc>
              <a:spcAft>
                <a:spcPts val="635"/>
              </a:spcAft>
              <a:defRPr/>
            </a:pPr>
            <a:br>
              <a:rPr lang="de-DE" sz="24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7 % = Words</a:t>
            </a:r>
          </a:p>
          <a:p>
            <a:pPr lvl="0">
              <a:lnSpc>
                <a:spcPct val="150000"/>
              </a:lnSpc>
              <a:spcAft>
                <a:spcPts val="635"/>
              </a:spcAft>
              <a:defRPr/>
            </a:pPr>
            <a:r>
              <a:rPr lang="de-DE" sz="24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93 % = </a:t>
            </a:r>
            <a:r>
              <a:rPr lang="de-DE" sz="24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de-DE" sz="2400" b="1" dirty="0">
              <a:solidFill>
                <a:srgbClr val="0182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635"/>
              </a:spcAft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82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182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Detach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yourself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emotionally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authentic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honest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genuine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 in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passion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enthusiasm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counterpart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Lavylites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3" y="1292139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nhaltsplatzhalter 3">
            <a:extLst>
              <a:ext uri="{FF2B5EF4-FFF2-40B4-BE49-F238E27FC236}">
                <a16:creationId xmlns:a16="http://schemas.microsoft.com/office/drawing/2014/main" id="{6FE42C68-E349-4328-93F7-24B1F3F58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3880" y="1729408"/>
            <a:ext cx="3334710" cy="183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25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4" y="510276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1828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to invite</a:t>
            </a: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824614" y="1502428"/>
            <a:ext cx="8368363" cy="4170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50000"/>
              </a:lnSpc>
              <a:spcAft>
                <a:spcPts val="635"/>
              </a:spcAft>
              <a:defRPr/>
            </a:pPr>
            <a:r>
              <a:rPr lang="de-DE" sz="24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</a:t>
            </a:r>
            <a:r>
              <a:rPr lang="de-DE" sz="24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4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asking</a:t>
            </a:r>
            <a:r>
              <a:rPr lang="de-DE" sz="24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leads</a:t>
            </a:r>
            <a:r>
              <a:rPr lang="de-DE" sz="24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„May I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invite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 an innovative,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groundbreaking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magical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spray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fantastic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subtle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rejuvenation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shower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a modern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vibrational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cosmetic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restores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relaxes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rejuvenates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4" y="1023042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420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4" y="330700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1828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Presenting</a:t>
            </a: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824614" y="929772"/>
            <a:ext cx="8462611" cy="36933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3rd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especially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beginning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)!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Invitation regional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presentations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sending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link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Tools: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Telegram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WhatsApp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Invitation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weekly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zoom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duplication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Invitation Events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4" y="929772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270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4" y="555810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824614" y="1119327"/>
            <a:ext cx="8462611" cy="255903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instead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thinking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  <a:endParaRPr lang="de-DE" sz="2000" b="1" dirty="0">
              <a:solidFill>
                <a:srgbClr val="0182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Feeling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attitude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counterpart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4" y="111411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938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070314" y="149350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1828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tools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271374" y="686032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Lavylites Booklet 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555" y="3076702"/>
            <a:ext cx="3558240" cy="355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6A84FB-E7EF-E94D-8BE9-1E300EAD5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314" y="1531101"/>
            <a:ext cx="4025686" cy="5074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B68C78-8D8F-0B43-9998-FA88A83E6C8A}"/>
              </a:ext>
            </a:extLst>
          </p:cNvPr>
          <p:cNvSpPr txBox="1"/>
          <p:nvPr/>
        </p:nvSpPr>
        <p:spPr>
          <a:xfrm>
            <a:off x="2943922" y="1199442"/>
            <a:ext cx="1887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latin typeface="Arial" panose="020B0604020202020204" pitchFamily="34" charset="0"/>
                <a:cs typeface="Arial" panose="020B0604020202020204" pitchFamily="34" charset="0"/>
              </a:rPr>
              <a:t>Roadmap to Success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E0BF7A-8F73-E344-AC47-1053233F7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679" y="1199442"/>
            <a:ext cx="33782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56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4" y="427736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824614" y="1483659"/>
            <a:ext cx="8462611" cy="423192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Create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commitment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Having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spirit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selling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Offering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choices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00100" lvl="1" indent="-342900">
              <a:lnSpc>
                <a:spcPct val="150000"/>
              </a:lnSpc>
              <a:spcAft>
                <a:spcPts val="635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experiencing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Lavylites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800100" lvl="1" indent="-342900">
              <a:lnSpc>
                <a:spcPct val="150000"/>
              </a:lnSpc>
              <a:spcAft>
                <a:spcPts val="635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800100" lvl="1" indent="-342900">
              <a:lnSpc>
                <a:spcPct val="150000"/>
              </a:lnSpc>
              <a:spcAft>
                <a:spcPts val="635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earn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out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initial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PV / 485/ 970 / 1455 PV</a:t>
            </a: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923119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965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4" y="497256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Dealing with Objections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914450" y="1310404"/>
            <a:ext cx="8462611" cy="2539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182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Too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182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expensive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brought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apart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showed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brought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that's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addressed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106489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987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principles</a:t>
            </a: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914450" y="1310404"/>
            <a:ext cx="8462611" cy="153888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sower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please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! Keep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sowing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Never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disappointments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stop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-level </a:t>
            </a:r>
            <a:r>
              <a:rPr lang="de-DE" sz="20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de-DE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7615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d 3" descr="462868653.jpg">
            <a:extLst>
              <a:ext uri="{FF2B5EF4-FFF2-40B4-BE49-F238E27FC236}">
                <a16:creationId xmlns:a16="http://schemas.microsoft.com/office/drawing/2014/main" id="{F5C53E8A-9D33-4DC0-8F49-FFED9F0255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2" b="18650"/>
          <a:stretch/>
        </p:blipFill>
        <p:spPr>
          <a:xfrm>
            <a:off x="2914450" y="3073925"/>
            <a:ext cx="7894721" cy="344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04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3" descr="business-idea-1553774_960_720.jpg">
            <a:extLst>
              <a:ext uri="{FF2B5EF4-FFF2-40B4-BE49-F238E27FC236}">
                <a16:creationId xmlns:a16="http://schemas.microsoft.com/office/drawing/2014/main" id="{4798D3A0-49E7-47F0-86AE-EE1FC0E80A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31" y="2887428"/>
            <a:ext cx="5061169" cy="357445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3" y="553624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if...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914451" y="1310404"/>
            <a:ext cx="4939764" cy="384720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4"/>
              </a:buBlip>
              <a:defRPr/>
            </a:pP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1: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Start in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job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i.e. 5-10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job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cover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living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expenses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de-DE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side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income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assets</a:t>
            </a:r>
            <a:endParaRPr kumimoji="0" lang="de-DE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4"/>
              </a:buBlip>
              <a:defRPr/>
            </a:pPr>
            <a:r>
              <a:rPr lang="de-DE" sz="20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2: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Side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income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exceeds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income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i.e.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choice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4" y="1109737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651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las, Stern enthält.&#10;&#10;Automatisch generierte Beschreibung">
            <a:extLst>
              <a:ext uri="{FF2B5EF4-FFF2-40B4-BE49-F238E27FC236}">
                <a16:creationId xmlns:a16="http://schemas.microsoft.com/office/drawing/2014/main" id="{5EBC8A2F-3574-48D8-993E-2B4AABF950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246040AA-75B8-4FD9-BA56-3200C0E968FC}"/>
              </a:ext>
            </a:extLst>
          </p:cNvPr>
          <p:cNvSpPr txBox="1">
            <a:spLocks/>
          </p:cNvSpPr>
          <p:nvPr/>
        </p:nvSpPr>
        <p:spPr>
          <a:xfrm>
            <a:off x="381000" y="624493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0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dirty="0">
                <a:solidFill>
                  <a:sysClr val="window" lastClr="FFFFFF"/>
                </a:solidFill>
              </a:rPr>
              <a:t>SUCCESS PLANNING</a:t>
            </a:r>
          </a:p>
        </p:txBody>
      </p:sp>
      <p:sp>
        <p:nvSpPr>
          <p:cNvPr id="13" name="Titel 3">
            <a:extLst>
              <a:ext uri="{FF2B5EF4-FFF2-40B4-BE49-F238E27FC236}">
                <a16:creationId xmlns:a16="http://schemas.microsoft.com/office/drawing/2014/main" id="{5B127D95-44AD-4C56-BDF1-03C7AA3A7B90}"/>
              </a:ext>
            </a:extLst>
          </p:cNvPr>
          <p:cNvSpPr txBox="1">
            <a:spLocks/>
          </p:cNvSpPr>
          <p:nvPr/>
        </p:nvSpPr>
        <p:spPr>
          <a:xfrm>
            <a:off x="380999" y="1352550"/>
            <a:ext cx="10158663" cy="71996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YOUR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400" dirty="0">
                <a:solidFill>
                  <a:sysClr val="window" lastClr="FFFFFF"/>
                </a:solidFill>
              </a:rPr>
              <a:t>INCOME</a:t>
            </a:r>
            <a:endParaRPr kumimoji="0" lang="de-DE" sz="5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162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Lavylites</a:t>
            </a:r>
            <a:r>
              <a:rPr lang="en-US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u="sng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business opportunity</a:t>
            </a: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7615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44358FB2-BEEC-4117-9899-2D87EFA70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24285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8585" y="1476878"/>
            <a:ext cx="2651756" cy="2432418"/>
          </a:xfrm>
          <a:prstGeom prst="rect">
            <a:avLst/>
          </a:prstGeom>
          <a:ln>
            <a:noFill/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F3CC6766-296A-432F-9C7B-413AB44FAD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24285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3120" y="1476878"/>
            <a:ext cx="2651758" cy="2432418"/>
          </a:xfrm>
          <a:prstGeom prst="rect">
            <a:avLst/>
          </a:prstGeom>
          <a:ln>
            <a:noFill/>
          </a:ln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240FCE97-44DE-4A89-BFB0-64682EA97A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24285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614" y="1476878"/>
            <a:ext cx="2684799" cy="2419693"/>
          </a:xfrm>
          <a:prstGeom prst="rect">
            <a:avLst/>
          </a:prstGeom>
          <a:ln>
            <a:noFill/>
          </a:ln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65D6954E-3938-4838-8F0A-BB4482600BCC}"/>
              </a:ext>
            </a:extLst>
          </p:cNvPr>
          <p:cNvSpPr/>
          <p:nvPr/>
        </p:nvSpPr>
        <p:spPr>
          <a:xfrm>
            <a:off x="2824613" y="3896571"/>
            <a:ext cx="2684799" cy="687889"/>
          </a:xfrm>
          <a:prstGeom prst="rect">
            <a:avLst/>
          </a:prstGeom>
          <a:solidFill>
            <a:srgbClr val="FB9D07"/>
          </a:solidFill>
          <a:ln w="25400" cap="flat" cmpd="sng" algn="ctr">
            <a:noFill/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lvl="0" algn="ctr">
              <a:defRPr/>
            </a:pPr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Perfect timing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6F0C3F88-13E7-46CE-B385-90704D21BE58}"/>
              </a:ext>
            </a:extLst>
          </p:cNvPr>
          <p:cNvSpPr/>
          <p:nvPr/>
        </p:nvSpPr>
        <p:spPr>
          <a:xfrm>
            <a:off x="5889905" y="3909296"/>
            <a:ext cx="2644973" cy="675164"/>
          </a:xfrm>
          <a:prstGeom prst="rect">
            <a:avLst/>
          </a:prstGeom>
          <a:solidFill>
            <a:srgbClr val="FB9D07"/>
          </a:solidFill>
          <a:ln w="25400" cap="flat" cmpd="sng" algn="ctr">
            <a:noFill/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lvl="0" algn="ctr">
              <a:defRPr/>
            </a:pPr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products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905BE7E9-9D84-4240-B167-EB69D4E132BF}"/>
              </a:ext>
            </a:extLst>
          </p:cNvPr>
          <p:cNvSpPr/>
          <p:nvPr/>
        </p:nvSpPr>
        <p:spPr>
          <a:xfrm>
            <a:off x="8915371" y="3909296"/>
            <a:ext cx="2651756" cy="675164"/>
          </a:xfrm>
          <a:prstGeom prst="rect">
            <a:avLst/>
          </a:prstGeom>
          <a:solidFill>
            <a:srgbClr val="FB9D07"/>
          </a:solidFill>
          <a:ln w="25400" cap="flat" cmpd="sng" algn="ctr">
            <a:noFill/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lvl="0" algn="ctr">
              <a:defRPr/>
            </a:pPr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 effects</a:t>
            </a: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35B233F9-D26C-4528-A022-D3B20880FFBC}"/>
              </a:ext>
            </a:extLst>
          </p:cNvPr>
          <p:cNvSpPr txBox="1"/>
          <p:nvPr/>
        </p:nvSpPr>
        <p:spPr>
          <a:xfrm>
            <a:off x="2824612" y="4450077"/>
            <a:ext cx="8501114" cy="20774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5"/>
              </a:buBlip>
              <a:defRPr/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wellness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5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compensation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 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5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expansion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still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63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Lavylites</a:t>
            </a:r>
            <a:r>
              <a:rPr lang="en-US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u="sng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business opportunity</a:t>
            </a: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7615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35B233F9-D26C-4528-A022-D3B20880FFBC}"/>
              </a:ext>
            </a:extLst>
          </p:cNvPr>
          <p:cNvSpPr txBox="1"/>
          <p:nvPr/>
        </p:nvSpPr>
        <p:spPr>
          <a:xfrm>
            <a:off x="2824612" y="4450077"/>
            <a:ext cx="8501114" cy="20774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wellness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spiritual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compensation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 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expansion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still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6B29EBC2-6D62-4F42-92A3-D7018A329FC7}"/>
              </a:ext>
            </a:extLst>
          </p:cNvPr>
          <p:cNvSpPr/>
          <p:nvPr/>
        </p:nvSpPr>
        <p:spPr>
          <a:xfrm>
            <a:off x="1716502" y="1501176"/>
            <a:ext cx="4724007" cy="535915"/>
          </a:xfrm>
          <a:prstGeom prst="rect">
            <a:avLst/>
          </a:prstGeom>
          <a:solidFill>
            <a:srgbClr val="1CA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Exclusivity</a:t>
            </a:r>
          </a:p>
        </p:txBody>
      </p:sp>
      <p:pic>
        <p:nvPicPr>
          <p:cNvPr id="13" name="Grafik 11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50401B83-FFF7-C743-9BE2-D68CE593D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15" y="1501176"/>
            <a:ext cx="4767579" cy="31488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Rectangle 16">
            <a:extLst>
              <a:ext uri="{FF2B5EF4-FFF2-40B4-BE49-F238E27FC236}">
                <a16:creationId xmlns:a16="http://schemas.microsoft.com/office/drawing/2014/main" id="{BDCE7A32-8D4E-3A47-8A3E-4407D33C8C22}"/>
              </a:ext>
            </a:extLst>
          </p:cNvPr>
          <p:cNvSpPr/>
          <p:nvPr/>
        </p:nvSpPr>
        <p:spPr>
          <a:xfrm>
            <a:off x="1716503" y="2141788"/>
            <a:ext cx="4724007" cy="535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 defTabSz="914377">
              <a:defRPr/>
            </a:pPr>
            <a:r>
              <a:rPr lang="en-US" sz="2400" dirty="0"/>
              <a:t>Consumable products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FE5C171A-16E9-A743-88C5-16CA2350C7EC}"/>
              </a:ext>
            </a:extLst>
          </p:cNvPr>
          <p:cNvSpPr/>
          <p:nvPr/>
        </p:nvSpPr>
        <p:spPr>
          <a:xfrm>
            <a:off x="1736049" y="2773373"/>
            <a:ext cx="4724007" cy="535915"/>
          </a:xfrm>
          <a:prstGeom prst="rect">
            <a:avLst/>
          </a:prstGeom>
          <a:solidFill>
            <a:srgbClr val="1CA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 effects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CDDA7A5F-EC1A-B445-8502-FB756F193A22}"/>
              </a:ext>
            </a:extLst>
          </p:cNvPr>
          <p:cNvSpPr/>
          <p:nvPr/>
        </p:nvSpPr>
        <p:spPr>
          <a:xfrm>
            <a:off x="1736049" y="3427244"/>
            <a:ext cx="4724007" cy="535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Unlimited target group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B72570C1-15EB-1541-82AA-14D9897E7474}"/>
              </a:ext>
            </a:extLst>
          </p:cNvPr>
          <p:cNvSpPr/>
          <p:nvPr/>
        </p:nvSpPr>
        <p:spPr>
          <a:xfrm>
            <a:off x="1736049" y="4073275"/>
            <a:ext cx="4724007" cy="535915"/>
          </a:xfrm>
          <a:prstGeom prst="rect">
            <a:avLst/>
          </a:prstGeom>
          <a:solidFill>
            <a:srgbClr val="1CA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514EFF-BE90-3A40-9947-3914AAB38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077" y="1459549"/>
            <a:ext cx="4860255" cy="319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96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2013 - 2019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B9D0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914450" y="1310404"/>
            <a:ext cx="7577087" cy="445359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7615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987" y="1950770"/>
            <a:ext cx="794282" cy="397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004440" y="1955273"/>
            <a:ext cx="2073167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 err="1">
                <a:latin typeface="Arial" pitchFamily="34" charset="0"/>
                <a:cs typeface="Arial" pitchFamily="34" charset="0"/>
              </a:rPr>
              <a:t>Hungary</a:t>
            </a:r>
            <a:r>
              <a:rPr lang="de-DE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2013</a:t>
            </a:r>
          </a:p>
          <a:p>
            <a:endParaRPr lang="de-DE" sz="1600" dirty="0">
              <a:latin typeface="Arial" pitchFamily="34" charset="0"/>
              <a:cs typeface="Arial" pitchFamily="34" charset="0"/>
            </a:endParaRPr>
          </a:p>
          <a:p>
            <a:r>
              <a:rPr lang="de-DE" sz="1300" dirty="0">
                <a:latin typeface="Arial" pitchFamily="34" charset="0"/>
                <a:cs typeface="Arial" pitchFamily="34" charset="0"/>
              </a:rPr>
              <a:t>Czech </a:t>
            </a:r>
            <a:r>
              <a:rPr lang="de-DE" sz="1300" dirty="0" err="1">
                <a:latin typeface="Arial" pitchFamily="34" charset="0"/>
                <a:cs typeface="Arial" pitchFamily="34" charset="0"/>
              </a:rPr>
              <a:t>Republic</a:t>
            </a:r>
            <a:r>
              <a:rPr lang="de-DE" sz="1300" dirty="0">
                <a:latin typeface="Arial" pitchFamily="34" charset="0"/>
                <a:cs typeface="Arial" pitchFamily="34" charset="0"/>
              </a:rPr>
              <a:t>, 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2014</a:t>
            </a:r>
          </a:p>
          <a:p>
            <a:endParaRPr lang="de-DE" sz="1600" dirty="0">
              <a:latin typeface="Arial" pitchFamily="34" charset="0"/>
              <a:cs typeface="Arial" pitchFamily="34" charset="0"/>
            </a:endParaRPr>
          </a:p>
          <a:p>
            <a:r>
              <a:rPr lang="de-DE" sz="1300" dirty="0" err="1">
                <a:latin typeface="Arial" pitchFamily="34" charset="0"/>
                <a:cs typeface="Arial" pitchFamily="34" charset="0"/>
              </a:rPr>
              <a:t>Poland</a:t>
            </a:r>
            <a:r>
              <a:rPr lang="de-DE" sz="1300" dirty="0">
                <a:latin typeface="Arial" pitchFamily="34" charset="0"/>
                <a:cs typeface="Arial" pitchFamily="34" charset="0"/>
              </a:rPr>
              <a:t>, 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2014</a:t>
            </a:r>
          </a:p>
          <a:p>
            <a:endParaRPr lang="de-DE" sz="1600" dirty="0">
              <a:latin typeface="Arial" pitchFamily="34" charset="0"/>
              <a:cs typeface="Arial" pitchFamily="34" charset="0"/>
            </a:endParaRPr>
          </a:p>
          <a:p>
            <a:r>
              <a:rPr lang="de-DE" sz="1300" dirty="0" err="1">
                <a:latin typeface="Arial" pitchFamily="34" charset="0"/>
                <a:cs typeface="Arial" pitchFamily="34" charset="0"/>
              </a:rPr>
              <a:t>Slovakia</a:t>
            </a:r>
            <a:r>
              <a:rPr lang="de-DE" sz="1300" dirty="0">
                <a:latin typeface="Arial" pitchFamily="34" charset="0"/>
                <a:cs typeface="Arial" pitchFamily="34" charset="0"/>
              </a:rPr>
              <a:t>, 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2014</a:t>
            </a:r>
          </a:p>
          <a:p>
            <a:endParaRPr lang="de-DE" sz="1600" dirty="0">
              <a:latin typeface="Arial" pitchFamily="34" charset="0"/>
              <a:cs typeface="Arial" pitchFamily="34" charset="0"/>
            </a:endParaRPr>
          </a:p>
          <a:p>
            <a:r>
              <a:rPr lang="de-DE" sz="1300" dirty="0">
                <a:latin typeface="Arial" pitchFamily="34" charset="0"/>
                <a:cs typeface="Arial" pitchFamily="34" charset="0"/>
              </a:rPr>
              <a:t>Romania, 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2014</a:t>
            </a:r>
          </a:p>
          <a:p>
            <a:endParaRPr lang="de-DE" sz="1600" dirty="0">
              <a:latin typeface="Arial" pitchFamily="34" charset="0"/>
              <a:cs typeface="Arial" pitchFamily="34" charset="0"/>
            </a:endParaRPr>
          </a:p>
          <a:p>
            <a:r>
              <a:rPr lang="de-DE" sz="1300" dirty="0" err="1">
                <a:latin typeface="Arial" pitchFamily="34" charset="0"/>
                <a:cs typeface="Arial" pitchFamily="34" charset="0"/>
              </a:rPr>
              <a:t>Slovenia</a:t>
            </a:r>
            <a:r>
              <a:rPr lang="de-DE" sz="1300" dirty="0">
                <a:latin typeface="Arial" pitchFamily="34" charset="0"/>
                <a:cs typeface="Arial" pitchFamily="34" charset="0"/>
              </a:rPr>
              <a:t>, 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2014</a:t>
            </a:r>
          </a:p>
          <a:p>
            <a:endParaRPr lang="de-DE" sz="1600" dirty="0">
              <a:latin typeface="Arial" pitchFamily="34" charset="0"/>
              <a:cs typeface="Arial" pitchFamily="34" charset="0"/>
            </a:endParaRPr>
          </a:p>
          <a:p>
            <a:r>
              <a:rPr lang="de-DE" sz="1300" dirty="0" err="1">
                <a:latin typeface="Arial" pitchFamily="34" charset="0"/>
                <a:cs typeface="Arial" pitchFamily="34" charset="0"/>
              </a:rPr>
              <a:t>Croatia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, 2014</a:t>
            </a:r>
          </a:p>
          <a:p>
            <a:endParaRPr lang="de-DE" sz="1600" dirty="0">
              <a:latin typeface="Arial" pitchFamily="34" charset="0"/>
              <a:cs typeface="Arial" pitchFamily="34" charset="0"/>
            </a:endParaRPr>
          </a:p>
          <a:p>
            <a:endParaRPr lang="de-DE" sz="1200" dirty="0">
              <a:latin typeface="Arial" pitchFamily="34" charset="0"/>
              <a:cs typeface="Arial" pitchFamily="34" charset="0"/>
            </a:endParaRPr>
          </a:p>
          <a:p>
            <a:endParaRPr lang="de-DE" sz="1600" dirty="0">
              <a:latin typeface="Arial" pitchFamily="34" charset="0"/>
              <a:cs typeface="Arial" pitchFamily="34" charset="0"/>
            </a:endParaRPr>
          </a:p>
          <a:p>
            <a:r>
              <a:rPr lang="de-DE" sz="1300" dirty="0">
                <a:latin typeface="Arial" pitchFamily="34" charset="0"/>
                <a:cs typeface="Arial" pitchFamily="34" charset="0"/>
              </a:rPr>
              <a:t>Austria, 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2016</a:t>
            </a:r>
          </a:p>
          <a:p>
            <a:endParaRPr lang="de-DE" dirty="0">
              <a:latin typeface="Arial" pitchFamily="34" charset="0"/>
              <a:cs typeface="Arial" pitchFamily="34" charset="0"/>
            </a:endParaRPr>
          </a:p>
          <a:p>
            <a:endParaRPr lang="de-D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688" y="5168473"/>
            <a:ext cx="664737" cy="45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99" y="1950771"/>
            <a:ext cx="3138815" cy="3122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269" y="5671972"/>
            <a:ext cx="2150226" cy="50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123425" y="5168473"/>
            <a:ext cx="26275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latin typeface="Arial" pitchFamily="34" charset="0"/>
                <a:cs typeface="Arial" pitchFamily="34" charset="0"/>
              </a:rPr>
              <a:t>All countries </a:t>
            </a:r>
            <a:r>
              <a:rPr lang="de-DE" sz="13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300" dirty="0" err="1">
                <a:latin typeface="Arial" pitchFamily="34" charset="0"/>
                <a:cs typeface="Arial" pitchFamily="34" charset="0"/>
              </a:rPr>
              <a:t>the</a:t>
            </a:r>
            <a:endParaRPr lang="de-DE" sz="1300" dirty="0">
              <a:latin typeface="Arial" pitchFamily="34" charset="0"/>
              <a:cs typeface="Arial" pitchFamily="34" charset="0"/>
            </a:endParaRPr>
          </a:p>
          <a:p>
            <a:r>
              <a:rPr lang="de-DE" sz="1300" dirty="0">
                <a:latin typeface="Arial" pitchFamily="34" charset="0"/>
                <a:cs typeface="Arial" pitchFamily="34" charset="0"/>
              </a:rPr>
              <a:t>European Community, 2019</a:t>
            </a:r>
          </a:p>
        </p:txBody>
      </p:sp>
    </p:spTree>
    <p:extLst>
      <p:ext uri="{BB962C8B-B14F-4D97-AF65-F5344CB8AC3E}">
        <p14:creationId xmlns:p14="http://schemas.microsoft.com/office/powerpoint/2010/main" val="3924500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873" y="1852446"/>
            <a:ext cx="2692127" cy="152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554013" y="772510"/>
            <a:ext cx="7362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2021 </a:t>
            </a:r>
            <a:r>
              <a:rPr lang="de-DE" sz="32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Opening</a:t>
            </a:r>
            <a:r>
              <a:rPr lang="de-DE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US – Market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334515" y="3775337"/>
            <a:ext cx="76935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de-DE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worlds</a:t>
            </a:r>
            <a:r>
              <a:rPr lang="de-DE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largest</a:t>
            </a:r>
            <a:r>
              <a:rPr lang="de-DE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consumer</a:t>
            </a:r>
            <a:r>
              <a:rPr lang="de-DE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Market</a:t>
            </a:r>
          </a:p>
          <a:p>
            <a:endParaRPr lang="de-DE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013" y="1311439"/>
            <a:ext cx="84740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2564394" y="4849571"/>
            <a:ext cx="8087712" cy="948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635"/>
              </a:spcAft>
              <a:defRPr/>
            </a:pPr>
            <a:r>
              <a:rPr lang="de-DE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de-DE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markets</a:t>
            </a:r>
            <a:r>
              <a:rPr lang="de-DE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r>
              <a:rPr lang="de-DE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</a:t>
            </a:r>
            <a:r>
              <a:rPr lang="de-DE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</a:t>
            </a:r>
            <a:r>
              <a:rPr lang="de-DE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de-DE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</a:t>
            </a:r>
            <a:r>
              <a:rPr lang="de-DE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endParaRPr lang="de-DE" b="1" dirty="0">
              <a:solidFill>
                <a:srgbClr val="FB9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635"/>
              </a:spcAft>
              <a:defRPr/>
            </a:pPr>
            <a:r>
              <a:rPr lang="de-DE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Russia</a:t>
            </a:r>
            <a:r>
              <a:rPr lang="de-DE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</a:t>
            </a:r>
            <a:r>
              <a:rPr lang="de-DE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relaunched</a:t>
            </a:r>
            <a:r>
              <a:rPr lang="de-DE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de-DE" b="1" dirty="0">
              <a:solidFill>
                <a:srgbClr val="FB9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73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B9D0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Development</a:t>
            </a: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1577264" y="927958"/>
            <a:ext cx="8587040" cy="33438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de-DE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8% </a:t>
            </a:r>
            <a:r>
              <a:rPr lang="de-DE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de-DE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de-DE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de-DE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DE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Essences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lang="de-DE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lang="de-DE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lang="de-DE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182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B9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92% des Weltmarktes liegen noch vor uns</a:t>
            </a: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794010" y="1281571"/>
            <a:ext cx="8368363" cy="76757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SUCCSSPLAN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24746B5-3E39-4154-9888-1C2236A81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7" t="16222" r="69545" b="7062"/>
          <a:stretch/>
        </p:blipFill>
        <p:spPr>
          <a:xfrm>
            <a:off x="9599575" y="1499373"/>
            <a:ext cx="1562798" cy="234266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F8C1AEF-59E7-4C89-826D-D4CE1B023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11" t="15505" r="33894" b="27361"/>
          <a:stretch/>
        </p:blipFill>
        <p:spPr>
          <a:xfrm>
            <a:off x="9639608" y="3885882"/>
            <a:ext cx="1700762" cy="1553007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06E87963-6514-49C0-A8C0-BD2A7564303A}"/>
              </a:ext>
            </a:extLst>
          </p:cNvPr>
          <p:cNvSpPr/>
          <p:nvPr/>
        </p:nvSpPr>
        <p:spPr>
          <a:xfrm>
            <a:off x="9599575" y="5432584"/>
            <a:ext cx="1996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USA,</a:t>
            </a:r>
            <a:r>
              <a:rPr kumimoji="0" lang="de-DE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VAE</a:t>
            </a:r>
            <a:r>
              <a:rPr lang="de-DE" sz="1400" dirty="0">
                <a:solidFill>
                  <a:prstClr val="black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,</a:t>
            </a:r>
            <a:r>
              <a:rPr kumimoji="0" lang="de-DE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Kolumbien &amp; über 30 EU LÄNDER 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9D363D6-ECD3-491F-BDFE-33C38F27DB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7" y="1972731"/>
            <a:ext cx="7026842" cy="3131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Grafik 23" descr="Ein Bild, das Baum, Meeresgrund enthält.&#10;&#10;Automatisch generierte Beschreibung">
            <a:extLst>
              <a:ext uri="{FF2B5EF4-FFF2-40B4-BE49-F238E27FC236}">
                <a16:creationId xmlns:a16="http://schemas.microsoft.com/office/drawing/2014/main" id="{5B796B7D-E13D-4BF5-8BBE-C68CF125BB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27" y="2981959"/>
            <a:ext cx="615293" cy="530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Grafik 24" descr="Ein Bild, das Baum, Meeresgrund enthält.&#10;&#10;Automatisch generierte Beschreibung">
            <a:extLst>
              <a:ext uri="{FF2B5EF4-FFF2-40B4-BE49-F238E27FC236}">
                <a16:creationId xmlns:a16="http://schemas.microsoft.com/office/drawing/2014/main" id="{FDBB516F-B2A7-4CA1-B0E1-9723EC5FE1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75" y="2757860"/>
            <a:ext cx="1287416" cy="11103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Grafik 25" descr="Ein Bild, das Baum, Meeresgrund enthält.&#10;&#10;Automatisch generierte Beschreibung">
            <a:extLst>
              <a:ext uri="{FF2B5EF4-FFF2-40B4-BE49-F238E27FC236}">
                <a16:creationId xmlns:a16="http://schemas.microsoft.com/office/drawing/2014/main" id="{063FC8AF-84C9-4A54-A79A-4ACEC65DA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881" y="2583572"/>
            <a:ext cx="1254083" cy="1081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Grafik 26" descr="Ein Bild, das Baum, Meeresgrund enthält.&#10;&#10;Automatisch generierte Beschreibung">
            <a:extLst>
              <a:ext uri="{FF2B5EF4-FFF2-40B4-BE49-F238E27FC236}">
                <a16:creationId xmlns:a16="http://schemas.microsoft.com/office/drawing/2014/main" id="{C4D63535-3CEE-400B-AD72-A08E0BBB22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27" y="3566388"/>
            <a:ext cx="709380" cy="611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Grafik 27" descr="Ein Bild, das Baum, Meeresgrund enthält.&#10;&#10;Automatisch generierte Beschreibung">
            <a:extLst>
              <a:ext uri="{FF2B5EF4-FFF2-40B4-BE49-F238E27FC236}">
                <a16:creationId xmlns:a16="http://schemas.microsoft.com/office/drawing/2014/main" id="{832798DD-E945-4FF5-9D5A-66728E138A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9186">
            <a:off x="3810802" y="3913361"/>
            <a:ext cx="709380" cy="611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Grafik 28" descr="Ein Bild, das Baum, Meeresgrund enthält.&#10;&#10;Automatisch generierte Beschreibung">
            <a:extLst>
              <a:ext uri="{FF2B5EF4-FFF2-40B4-BE49-F238E27FC236}">
                <a16:creationId xmlns:a16="http://schemas.microsoft.com/office/drawing/2014/main" id="{A1407230-2AF8-4331-9AD4-8B09E552C5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80" y="4197805"/>
            <a:ext cx="709380" cy="611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Grafik 29" descr="Ein Bild, das Baum, Meeresgrund enthält.&#10;&#10;Automatisch generierte Beschreibung">
            <a:extLst>
              <a:ext uri="{FF2B5EF4-FFF2-40B4-BE49-F238E27FC236}">
                <a16:creationId xmlns:a16="http://schemas.microsoft.com/office/drawing/2014/main" id="{C0999B49-2A1F-43EB-901A-AF29D9EF1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276" y="2311566"/>
            <a:ext cx="709380" cy="611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Bogen 30">
            <a:extLst>
              <a:ext uri="{FF2B5EF4-FFF2-40B4-BE49-F238E27FC236}">
                <a16:creationId xmlns:a16="http://schemas.microsoft.com/office/drawing/2014/main" id="{201E2138-128F-46BD-B999-A18759385A41}"/>
              </a:ext>
            </a:extLst>
          </p:cNvPr>
          <p:cNvSpPr/>
          <p:nvPr/>
        </p:nvSpPr>
        <p:spPr>
          <a:xfrm rot="11489675" flipV="1">
            <a:off x="3366753" y="3215440"/>
            <a:ext cx="4037595" cy="1363688"/>
          </a:xfrm>
          <a:prstGeom prst="arc">
            <a:avLst>
              <a:gd name="adj1" fmla="val 16200000"/>
              <a:gd name="adj2" fmla="val 20522425"/>
            </a:avLst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580" tIns="28790" rIns="57580" bIns="28790" rtlCol="0" anchor="ctr"/>
          <a:lstStyle/>
          <a:p>
            <a:pPr algn="ctr"/>
            <a:endParaRPr lang="de-AT" sz="2900" dirty="0"/>
          </a:p>
        </p:txBody>
      </p:sp>
      <p:sp>
        <p:nvSpPr>
          <p:cNvPr id="32" name="Bogen 31">
            <a:extLst>
              <a:ext uri="{FF2B5EF4-FFF2-40B4-BE49-F238E27FC236}">
                <a16:creationId xmlns:a16="http://schemas.microsoft.com/office/drawing/2014/main" id="{59BAF0EC-85C0-43D9-9E32-CB9EF321663B}"/>
              </a:ext>
            </a:extLst>
          </p:cNvPr>
          <p:cNvSpPr/>
          <p:nvPr/>
        </p:nvSpPr>
        <p:spPr>
          <a:xfrm rot="13721085" flipV="1">
            <a:off x="3683820" y="2974019"/>
            <a:ext cx="2708244" cy="1365193"/>
          </a:xfrm>
          <a:prstGeom prst="arc">
            <a:avLst>
              <a:gd name="adj1" fmla="val 16200000"/>
              <a:gd name="adj2" fmla="val 20522425"/>
            </a:avLst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580" tIns="28790" rIns="57580" bIns="28790" rtlCol="0" anchor="ctr"/>
          <a:lstStyle/>
          <a:p>
            <a:pPr algn="ctr"/>
            <a:endParaRPr lang="de-AT" sz="2900" dirty="0"/>
          </a:p>
        </p:txBody>
      </p:sp>
      <p:sp>
        <p:nvSpPr>
          <p:cNvPr id="33" name="Bogen 32">
            <a:extLst>
              <a:ext uri="{FF2B5EF4-FFF2-40B4-BE49-F238E27FC236}">
                <a16:creationId xmlns:a16="http://schemas.microsoft.com/office/drawing/2014/main" id="{5115CA91-B642-4BE9-9AD7-1281198EE63A}"/>
              </a:ext>
            </a:extLst>
          </p:cNvPr>
          <p:cNvSpPr/>
          <p:nvPr/>
        </p:nvSpPr>
        <p:spPr>
          <a:xfrm rot="10800000" flipV="1">
            <a:off x="5450179" y="2858012"/>
            <a:ext cx="2107310" cy="1361258"/>
          </a:xfrm>
          <a:prstGeom prst="arc">
            <a:avLst>
              <a:gd name="adj1" fmla="val 16200000"/>
              <a:gd name="adj2" fmla="val 20522425"/>
            </a:avLst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580" tIns="28790" rIns="57580" bIns="28790" rtlCol="0" anchor="ctr"/>
          <a:lstStyle/>
          <a:p>
            <a:pPr algn="ctr"/>
            <a:endParaRPr lang="de-AT" sz="2900" dirty="0"/>
          </a:p>
        </p:txBody>
      </p:sp>
      <p:sp>
        <p:nvSpPr>
          <p:cNvPr id="34" name="Bogen 33">
            <a:extLst>
              <a:ext uri="{FF2B5EF4-FFF2-40B4-BE49-F238E27FC236}">
                <a16:creationId xmlns:a16="http://schemas.microsoft.com/office/drawing/2014/main" id="{DDBDD8BE-15C1-4773-A83A-A1EA3A466CAD}"/>
              </a:ext>
            </a:extLst>
          </p:cNvPr>
          <p:cNvSpPr/>
          <p:nvPr/>
        </p:nvSpPr>
        <p:spPr>
          <a:xfrm rot="13457120" flipV="1">
            <a:off x="4871169" y="4326901"/>
            <a:ext cx="5049244" cy="1363688"/>
          </a:xfrm>
          <a:prstGeom prst="arc">
            <a:avLst>
              <a:gd name="adj1" fmla="val 16218980"/>
              <a:gd name="adj2" fmla="val 21534548"/>
            </a:avLst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580" tIns="28790" rIns="57580" bIns="28790" rtlCol="0" anchor="ctr"/>
          <a:lstStyle/>
          <a:p>
            <a:pPr algn="ctr"/>
            <a:endParaRPr lang="de-AT" sz="2900" dirty="0"/>
          </a:p>
        </p:txBody>
      </p:sp>
      <p:sp>
        <p:nvSpPr>
          <p:cNvPr id="35" name="Bogen 34">
            <a:extLst>
              <a:ext uri="{FF2B5EF4-FFF2-40B4-BE49-F238E27FC236}">
                <a16:creationId xmlns:a16="http://schemas.microsoft.com/office/drawing/2014/main" id="{D64E0FF8-2749-4A45-8CE4-325C724542E4}"/>
              </a:ext>
            </a:extLst>
          </p:cNvPr>
          <p:cNvSpPr/>
          <p:nvPr/>
        </p:nvSpPr>
        <p:spPr>
          <a:xfrm rot="9062891" flipV="1">
            <a:off x="3736165" y="3277827"/>
            <a:ext cx="4037595" cy="1363688"/>
          </a:xfrm>
          <a:prstGeom prst="arc">
            <a:avLst>
              <a:gd name="adj1" fmla="val 15169103"/>
              <a:gd name="adj2" fmla="val 20522425"/>
            </a:avLst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580" tIns="28790" rIns="57580" bIns="28790" rtlCol="0" anchor="ctr"/>
          <a:lstStyle/>
          <a:p>
            <a:pPr algn="ctr"/>
            <a:endParaRPr lang="de-AT" sz="2900" dirty="0"/>
          </a:p>
        </p:txBody>
      </p:sp>
      <p:sp>
        <p:nvSpPr>
          <p:cNvPr id="36" name="Bogen 35">
            <a:extLst>
              <a:ext uri="{FF2B5EF4-FFF2-40B4-BE49-F238E27FC236}">
                <a16:creationId xmlns:a16="http://schemas.microsoft.com/office/drawing/2014/main" id="{2A786411-027B-481D-80F1-06FB3119BC05}"/>
              </a:ext>
            </a:extLst>
          </p:cNvPr>
          <p:cNvSpPr/>
          <p:nvPr/>
        </p:nvSpPr>
        <p:spPr>
          <a:xfrm rot="16423890" flipV="1">
            <a:off x="3040202" y="3996233"/>
            <a:ext cx="4037595" cy="1363688"/>
          </a:xfrm>
          <a:prstGeom prst="arc">
            <a:avLst>
              <a:gd name="adj1" fmla="val 19490617"/>
              <a:gd name="adj2" fmla="val 20522425"/>
            </a:avLst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580" tIns="28790" rIns="57580" bIns="28790" rtlCol="0" anchor="ctr"/>
          <a:lstStyle/>
          <a:p>
            <a:pPr algn="ctr"/>
            <a:endParaRPr lang="de-AT" sz="2900" dirty="0"/>
          </a:p>
        </p:txBody>
      </p:sp>
      <p:pic>
        <p:nvPicPr>
          <p:cNvPr id="37" name="Bild 2">
            <a:extLst>
              <a:ext uri="{FF2B5EF4-FFF2-40B4-BE49-F238E27FC236}">
                <a16:creationId xmlns:a16="http://schemas.microsoft.com/office/drawing/2014/main" id="{FC2EC380-4091-4BEB-A664-396C6E90F2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-29675" t="-371" r="-12121" b="4505"/>
          <a:stretch/>
        </p:blipFill>
        <p:spPr>
          <a:xfrm>
            <a:off x="11203685" y="5933155"/>
            <a:ext cx="988315" cy="890915"/>
          </a:xfrm>
          <a:custGeom>
            <a:avLst/>
            <a:gdLst/>
            <a:ahLst/>
            <a:cxnLst/>
            <a:rect l="l" t="t" r="r" b="b"/>
            <a:pathLst>
              <a:path w="1792581" h="1615920">
                <a:moveTo>
                  <a:pt x="511427" y="0"/>
                </a:moveTo>
                <a:cubicBezTo>
                  <a:pt x="1282876" y="0"/>
                  <a:pt x="1282876" y="0"/>
                  <a:pt x="1282876" y="0"/>
                </a:cubicBezTo>
                <a:cubicBezTo>
                  <a:pt x="1321907" y="0"/>
                  <a:pt x="1372419" y="28022"/>
                  <a:pt x="1393082" y="63050"/>
                </a:cubicBezTo>
                <a:cubicBezTo>
                  <a:pt x="1778805" y="742576"/>
                  <a:pt x="1778805" y="742576"/>
                  <a:pt x="1778805" y="742576"/>
                </a:cubicBezTo>
                <a:cubicBezTo>
                  <a:pt x="1797173" y="779939"/>
                  <a:pt x="1797173" y="835982"/>
                  <a:pt x="1778805" y="873345"/>
                </a:cubicBezTo>
                <a:cubicBezTo>
                  <a:pt x="1393082" y="1552872"/>
                  <a:pt x="1393082" y="1552872"/>
                  <a:pt x="1393082" y="1552872"/>
                </a:cubicBezTo>
                <a:cubicBezTo>
                  <a:pt x="1372419" y="1587899"/>
                  <a:pt x="1321907" y="1615920"/>
                  <a:pt x="1282876" y="1615920"/>
                </a:cubicBezTo>
                <a:lnTo>
                  <a:pt x="511427" y="1615920"/>
                </a:lnTo>
                <a:cubicBezTo>
                  <a:pt x="470101" y="1615920"/>
                  <a:pt x="419590" y="1587899"/>
                  <a:pt x="401222" y="1552872"/>
                </a:cubicBezTo>
                <a:cubicBezTo>
                  <a:pt x="15498" y="873345"/>
                  <a:pt x="15498" y="873345"/>
                  <a:pt x="15498" y="873345"/>
                </a:cubicBezTo>
                <a:cubicBezTo>
                  <a:pt x="-5166" y="835982"/>
                  <a:pt x="-5166" y="779939"/>
                  <a:pt x="15498" y="742576"/>
                </a:cubicBezTo>
                <a:cubicBezTo>
                  <a:pt x="401222" y="63050"/>
                  <a:pt x="401222" y="63050"/>
                  <a:pt x="401222" y="63050"/>
                </a:cubicBezTo>
                <a:cubicBezTo>
                  <a:pt x="419590" y="28022"/>
                  <a:pt x="470101" y="0"/>
                  <a:pt x="51142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0676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108997" y="256830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1828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Checklist for new partners</a:t>
            </a: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128875" y="772091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YOUR SUCCESS PLANNING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81D1022-30A3-424B-B22F-37CEF45FD868}"/>
              </a:ext>
            </a:extLst>
          </p:cNvPr>
          <p:cNvSpPr txBox="1"/>
          <p:nvPr/>
        </p:nvSpPr>
        <p:spPr>
          <a:xfrm>
            <a:off x="2108996" y="1297759"/>
            <a:ext cx="2254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first steps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6FE6612-C822-A540-82DC-2EE6C3512D73}"/>
              </a:ext>
            </a:extLst>
          </p:cNvPr>
          <p:cNvSpPr txBox="1"/>
          <p:nvPr/>
        </p:nvSpPr>
        <p:spPr>
          <a:xfrm>
            <a:off x="2108997" y="1774813"/>
            <a:ext cx="434149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and initial order (important - the difference between 100 and 485 PV business packages and their advantages explained) completed.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Success planner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as soon as available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is defined, added to the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list and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groups on Social Media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Appointment for a training interview arranged,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autoactive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order explained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Backoffice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roughly explained (especially how to sponsor a new partner and place him/her in the binary tree)</a:t>
            </a:r>
          </a:p>
          <a:p>
            <a:pPr marL="285750" indent="-285750">
              <a:buFont typeface="Wingdings" pitchFamily="2" charset="2"/>
              <a:buChar char="ü"/>
            </a:pPr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4725BAC-9E4C-8D4C-8945-19EB4ADF2487}"/>
              </a:ext>
            </a:extLst>
          </p:cNvPr>
          <p:cNvSpPr txBox="1"/>
          <p:nvPr/>
        </p:nvSpPr>
        <p:spPr>
          <a:xfrm>
            <a:off x="7275443" y="1774813"/>
            <a:ext cx="463163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Is familiar with the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Is familiar with the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marketing plan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Registration for the next big event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Participation in the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zoom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conferences and meetings (info via Email,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Telegram)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Create a success plan with the sponsor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Create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appointment calendar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schedule time. 10-15 hours per week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Write a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name list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(at least 100 names)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743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Marketing is trendy!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B9D0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7615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AND THE NEW INDEPENDENCE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3217C2E-AE74-4016-AAE9-6246DA0F844C}"/>
              </a:ext>
            </a:extLst>
          </p:cNvPr>
          <p:cNvSpPr/>
          <p:nvPr/>
        </p:nvSpPr>
        <p:spPr>
          <a:xfrm>
            <a:off x="2824615" y="6055995"/>
            <a:ext cx="8648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Europe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5 %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>
              <a:defRPr/>
            </a:pP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Asian countries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20 %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30 %. </a:t>
            </a:r>
          </a:p>
        </p:txBody>
      </p:sp>
      <p:pic>
        <p:nvPicPr>
          <p:cNvPr id="6" name="Grafik 2" descr="Ein Bild, das Text, draußen, Wasser enthält.&#10;&#10;Automatisch generierte Beschreibung">
            <a:extLst>
              <a:ext uri="{FF2B5EF4-FFF2-40B4-BE49-F238E27FC236}">
                <a16:creationId xmlns:a16="http://schemas.microsoft.com/office/drawing/2014/main" id="{BEA234D6-12AC-E541-B928-0287E0EC4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15" y="1110014"/>
            <a:ext cx="7406924" cy="48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78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income opportunity</a:t>
            </a: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7615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PLUS VARIOUS INCENTIVES ACCORDING TO COUNTRIES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C5D1B5E-A236-45E9-9B02-8E8EF0EBDC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3329" y="1352981"/>
            <a:ext cx="5654856" cy="4651576"/>
          </a:xfrm>
          <a:prstGeom prst="rect">
            <a:avLst/>
          </a:prstGeom>
        </p:spPr>
      </p:pic>
      <p:sp>
        <p:nvSpPr>
          <p:cNvPr id="7" name="Plus Sign 3">
            <a:extLst>
              <a:ext uri="{FF2B5EF4-FFF2-40B4-BE49-F238E27FC236}">
                <a16:creationId xmlns:a16="http://schemas.microsoft.com/office/drawing/2014/main" id="{05736EBD-1B96-4EF8-BE06-4B0D06962E74}"/>
              </a:ext>
            </a:extLst>
          </p:cNvPr>
          <p:cNvSpPr/>
          <p:nvPr/>
        </p:nvSpPr>
        <p:spPr bwMode="auto">
          <a:xfrm>
            <a:off x="7024475" y="3017165"/>
            <a:ext cx="685800" cy="661604"/>
          </a:xfrm>
          <a:prstGeom prst="mathPlus">
            <a:avLst/>
          </a:prstGeom>
          <a:solidFill>
            <a:srgbClr val="FB9D07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8" name="Grafik 7" descr="Ein Bild, das Auto, geparkt, sitzend, Spiegel enthält.&#10;&#10;Automatisch generierte Beschreibung">
            <a:extLst>
              <a:ext uri="{FF2B5EF4-FFF2-40B4-BE49-F238E27FC236}">
                <a16:creationId xmlns:a16="http://schemas.microsoft.com/office/drawing/2014/main" id="{B0F65AD0-30B8-48FA-BD54-63A5F77D2B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" r="11951"/>
          <a:stretch/>
        </p:blipFill>
        <p:spPr>
          <a:xfrm>
            <a:off x="8376019" y="3210380"/>
            <a:ext cx="2945296" cy="1993018"/>
          </a:xfrm>
          <a:prstGeom prst="rect">
            <a:avLst/>
          </a:prstGeom>
        </p:spPr>
      </p:pic>
      <p:pic>
        <p:nvPicPr>
          <p:cNvPr id="9" name="Grafik 8" descr="Ein Bild, das Gras, Natur, Sonnenuntergang, Spur enthält.&#10;&#10;Automatisch generierte Beschreibung">
            <a:extLst>
              <a:ext uri="{FF2B5EF4-FFF2-40B4-BE49-F238E27FC236}">
                <a16:creationId xmlns:a16="http://schemas.microsoft.com/office/drawing/2014/main" id="{5C9C3462-499B-4F77-9678-10DA64C45D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0" r="6571"/>
          <a:stretch/>
        </p:blipFill>
        <p:spPr>
          <a:xfrm>
            <a:off x="8376019" y="1794184"/>
            <a:ext cx="2945296" cy="141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92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Income opportunities*</a:t>
            </a: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82428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58% OF THE NET PURCHASE PRICE IS GUARANTEED</a:t>
            </a:r>
          </a:p>
        </p:txBody>
      </p:sp>
      <p:sp>
        <p:nvSpPr>
          <p:cNvPr id="5" name="Footer Text">
            <a:extLst>
              <a:ext uri="{FF2B5EF4-FFF2-40B4-BE49-F238E27FC236}">
                <a16:creationId xmlns:a16="http://schemas.microsoft.com/office/drawing/2014/main" id="{98FC8149-6FBE-4545-91A1-5DC4AE78D801}"/>
              </a:ext>
            </a:extLst>
          </p:cNvPr>
          <p:cNvSpPr txBox="1"/>
          <p:nvPr/>
        </p:nvSpPr>
        <p:spPr>
          <a:xfrm>
            <a:off x="2824615" y="1482986"/>
            <a:ext cx="4923722" cy="49757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457189" lvl="0" indent="-457189" defTabSz="1219170">
              <a:lnSpc>
                <a:spcPct val="150000"/>
              </a:lnSpc>
              <a:spcAft>
                <a:spcPts val="800"/>
              </a:spcAft>
              <a:buFont typeface="+mj-lt"/>
              <a:buAutoNum type="arabicParenBoth"/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Retail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</a:t>
            </a:r>
          </a:p>
          <a:p>
            <a:pPr marL="457189" lvl="0" indent="-457189" defTabSz="1219170">
              <a:lnSpc>
                <a:spcPct val="150000"/>
              </a:lnSpc>
              <a:spcAft>
                <a:spcPts val="800"/>
              </a:spcAft>
              <a:buFont typeface="+mj-lt"/>
              <a:buAutoNum type="arabicParenBoth"/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Start-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58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</a:t>
            </a:r>
          </a:p>
          <a:p>
            <a:pPr marL="457189" lvl="0" indent="-457189" defTabSz="1219170">
              <a:lnSpc>
                <a:spcPct val="150000"/>
              </a:lnSpc>
              <a:spcAft>
                <a:spcPts val="800"/>
              </a:spcAft>
              <a:buFont typeface="+mj-lt"/>
              <a:buAutoNum type="arabicParenBoth"/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purchase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</a:t>
            </a:r>
          </a:p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arenBoth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Start-Pool 2% </a:t>
            </a:r>
          </a:p>
          <a:p>
            <a:pPr marL="457189" lvl="0" indent="-457189" defTabSz="1219170">
              <a:lnSpc>
                <a:spcPct val="150000"/>
              </a:lnSpc>
              <a:spcAft>
                <a:spcPts val="800"/>
              </a:spcAft>
              <a:buFont typeface="+mj-lt"/>
              <a:buAutoNum type="arabicParenBoth"/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Binary Bonus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10% </a:t>
            </a:r>
          </a:p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arenBoth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Generation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Matching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-Bonus </a:t>
            </a:r>
          </a:p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arenBoth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Leader Pool 5 x 1% </a:t>
            </a:r>
          </a:p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arenBoth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 Lifestyle-Bonus</a:t>
            </a:r>
          </a:p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arenBoth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Bild 6" descr="shutterstock_71667889.jpg">
            <a:extLst>
              <a:ext uri="{FF2B5EF4-FFF2-40B4-BE49-F238E27FC236}">
                <a16:creationId xmlns:a16="http://schemas.microsoft.com/office/drawing/2014/main" id="{9A1BF972-6481-4A15-BFA2-B6E83BAA5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7" t="6400"/>
          <a:stretch/>
        </p:blipFill>
        <p:spPr>
          <a:xfrm>
            <a:off x="7847253" y="1632285"/>
            <a:ext cx="3376605" cy="3593430"/>
          </a:xfrm>
          <a:prstGeom prst="rect">
            <a:avLst/>
          </a:prstGeom>
          <a:effectLst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59A6268-2240-4B08-B6CC-5DE705033DB3}"/>
              </a:ext>
            </a:extLst>
          </p:cNvPr>
          <p:cNvSpPr txBox="1">
            <a:spLocks/>
          </p:cNvSpPr>
          <p:nvPr/>
        </p:nvSpPr>
        <p:spPr>
          <a:xfrm>
            <a:off x="2855495" y="613560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monthly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100 €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Leader 200 €)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19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steps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B9D0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7615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147">
            <a:extLst>
              <a:ext uri="{FF2B5EF4-FFF2-40B4-BE49-F238E27FC236}">
                <a16:creationId xmlns:a16="http://schemas.microsoft.com/office/drawing/2014/main" id="{517B76A4-4530-4101-A9C2-4EC716E7A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3020" y="4024782"/>
            <a:ext cx="8153399" cy="265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5711" tIns="35711" rIns="35711" bIns="35711" anchor="ctr">
            <a:spAutoFit/>
          </a:bodyPr>
          <a:lstStyle/>
          <a:p>
            <a:pPr marL="322440" lvl="0" indent="-322440" defTabSz="32132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Place initial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order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for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at least 100 PV -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Recommendation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: </a:t>
            </a:r>
            <a:b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</a:b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Business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package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for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500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or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1000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or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1500 PV</a:t>
            </a:r>
          </a:p>
          <a:p>
            <a:pPr marL="322440" lvl="0" indent="-322440" defTabSz="32132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Apply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products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yourself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distribute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them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charset="0"/>
            </a:endParaRPr>
          </a:p>
          <a:p>
            <a:pPr marL="322440" lvl="0" indent="-322440" defTabSz="32132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Gather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experiences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exchange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ideas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charset="0"/>
            </a:endParaRPr>
          </a:p>
          <a:p>
            <a:pPr marL="322440" lvl="0" indent="-322440" defTabSz="32132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Enroll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2 </a:t>
            </a: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people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who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are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doing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the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same</a:t>
            </a:r>
          </a:p>
          <a:p>
            <a:pPr marL="322440" lvl="0" indent="-322440" defTabSz="32132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Place an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Autoactive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order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for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a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minimum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100 PV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every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28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days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 </a:t>
            </a:r>
          </a:p>
          <a:p>
            <a:pPr marL="322440" lvl="0" indent="-322440" defTabSz="321321">
              <a:lnSpc>
                <a:spcPct val="120000"/>
              </a:lnSpc>
              <a:buClr>
                <a:srgbClr val="FB9D07"/>
              </a:buClr>
              <a:buFont typeface="Wingdings" charset="2"/>
              <a:buChar char="ü"/>
              <a:defRPr/>
            </a:pPr>
            <a:r>
              <a:rPr lang="de-DE" sz="2000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Repeat </a:t>
            </a:r>
            <a:r>
              <a:rPr lang="de-DE" sz="2000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this</a:t>
            </a:r>
            <a:r>
              <a:rPr lang="de-DE" sz="2000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2000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process</a:t>
            </a:r>
            <a:r>
              <a:rPr lang="de-DE" sz="2000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at least 4 </a:t>
            </a:r>
            <a:r>
              <a:rPr lang="de-DE" sz="2000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times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entury Gothic" charset="0"/>
              <a:ea typeface="+mn-ea"/>
              <a:cs typeface="Century Gothic" charset="0"/>
              <a:sym typeface="Arial" charset="0"/>
            </a:endParaRPr>
          </a:p>
        </p:txBody>
      </p:sp>
      <p:pic>
        <p:nvPicPr>
          <p:cNvPr id="26" name="droppedImage.pdf">
            <a:extLst>
              <a:ext uri="{FF2B5EF4-FFF2-40B4-BE49-F238E27FC236}">
                <a16:creationId xmlns:a16="http://schemas.microsoft.com/office/drawing/2014/main" id="{67091D77-DF9C-476E-9B26-7142C5512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571" y="1625405"/>
            <a:ext cx="545192" cy="749306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7" name="droppedImage.pdf">
            <a:extLst>
              <a:ext uri="{FF2B5EF4-FFF2-40B4-BE49-F238E27FC236}">
                <a16:creationId xmlns:a16="http://schemas.microsoft.com/office/drawing/2014/main" id="{0BB6354B-6785-404B-BEC7-A64EA58C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887" y="2602079"/>
            <a:ext cx="357117" cy="491697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8" name="droppedImage.pdf">
            <a:extLst>
              <a:ext uri="{FF2B5EF4-FFF2-40B4-BE49-F238E27FC236}">
                <a16:creationId xmlns:a16="http://schemas.microsoft.com/office/drawing/2014/main" id="{B0BAEAA5-F0F5-45B0-8F78-20D9A81AE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690" y="2607679"/>
            <a:ext cx="357118" cy="491698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9" name="droppedImage.pdf">
            <a:extLst>
              <a:ext uri="{FF2B5EF4-FFF2-40B4-BE49-F238E27FC236}">
                <a16:creationId xmlns:a16="http://schemas.microsoft.com/office/drawing/2014/main" id="{9233CBC5-60C2-4BF9-AA85-5C52B6087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639" y="3296504"/>
            <a:ext cx="357117" cy="491697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0" name="droppedImage.pdf">
            <a:extLst>
              <a:ext uri="{FF2B5EF4-FFF2-40B4-BE49-F238E27FC236}">
                <a16:creationId xmlns:a16="http://schemas.microsoft.com/office/drawing/2014/main" id="{6571999B-2FB1-42A3-A02D-D4318ACC8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581" y="3346906"/>
            <a:ext cx="357117" cy="492817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" name="Shape 315">
            <a:extLst>
              <a:ext uri="{FF2B5EF4-FFF2-40B4-BE49-F238E27FC236}">
                <a16:creationId xmlns:a16="http://schemas.microsoft.com/office/drawing/2014/main" id="{46046222-C008-4869-BAAD-FF3B014C0C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89676" y="2322069"/>
            <a:ext cx="595569" cy="532019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Shape 316">
            <a:extLst>
              <a:ext uri="{FF2B5EF4-FFF2-40B4-BE49-F238E27FC236}">
                <a16:creationId xmlns:a16="http://schemas.microsoft.com/office/drawing/2014/main" id="{3AF9A58D-5E11-4B04-A401-391EF0D57B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971344" y="2382761"/>
            <a:ext cx="15183" cy="1340967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miter lim="4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Shape 315">
            <a:extLst>
              <a:ext uri="{FF2B5EF4-FFF2-40B4-BE49-F238E27FC236}">
                <a16:creationId xmlns:a16="http://schemas.microsoft.com/office/drawing/2014/main" id="{0486CC3E-9F05-41F4-A60E-136CF4BB19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22600" y="2297429"/>
            <a:ext cx="643707" cy="516338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hape 315">
            <a:extLst>
              <a:ext uri="{FF2B5EF4-FFF2-40B4-BE49-F238E27FC236}">
                <a16:creationId xmlns:a16="http://schemas.microsoft.com/office/drawing/2014/main" id="{E1E8B3D8-343D-4A58-95E5-2B76B4FDA5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02308" y="3118418"/>
            <a:ext cx="363834" cy="324811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hape 315">
            <a:extLst>
              <a:ext uri="{FF2B5EF4-FFF2-40B4-BE49-F238E27FC236}">
                <a16:creationId xmlns:a16="http://schemas.microsoft.com/office/drawing/2014/main" id="{234A11AA-7D6A-4FC2-B5C8-A73A24B9653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3852" y="3118418"/>
            <a:ext cx="249646" cy="324811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droppedImage.pdf">
            <a:extLst>
              <a:ext uri="{FF2B5EF4-FFF2-40B4-BE49-F238E27FC236}">
                <a16:creationId xmlns:a16="http://schemas.microsoft.com/office/drawing/2014/main" id="{D3DC1DA2-818F-47F7-80C7-07E45CB9D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849" y="3311063"/>
            <a:ext cx="358238" cy="491698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7" name="droppedImage.pdf">
            <a:extLst>
              <a:ext uri="{FF2B5EF4-FFF2-40B4-BE49-F238E27FC236}">
                <a16:creationId xmlns:a16="http://schemas.microsoft.com/office/drawing/2014/main" id="{016FD7BD-7FC4-4546-8D49-C9D7F496B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601" y="3346906"/>
            <a:ext cx="357117" cy="492817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8" name="Shape 315">
            <a:extLst>
              <a:ext uri="{FF2B5EF4-FFF2-40B4-BE49-F238E27FC236}">
                <a16:creationId xmlns:a16="http://schemas.microsoft.com/office/drawing/2014/main" id="{AE2CCC05-2D84-4F1A-BB14-F8BCD6549F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17026" y="3100497"/>
            <a:ext cx="362715" cy="388654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Shape 315">
            <a:extLst>
              <a:ext uri="{FF2B5EF4-FFF2-40B4-BE49-F238E27FC236}">
                <a16:creationId xmlns:a16="http://schemas.microsoft.com/office/drawing/2014/main" id="{B7E3F38A-7B63-4B80-8A63-E8076D4F685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207753" y="3093778"/>
            <a:ext cx="361595" cy="324811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C978021-7E4E-4A43-B175-BC1D9A812AEB}"/>
              </a:ext>
            </a:extLst>
          </p:cNvPr>
          <p:cNvSpPr txBox="1"/>
          <p:nvPr/>
        </p:nvSpPr>
        <p:spPr>
          <a:xfrm>
            <a:off x="5543594" y="909180"/>
            <a:ext cx="2765154" cy="588130"/>
          </a:xfrm>
          <a:prstGeom prst="rect">
            <a:avLst/>
          </a:prstGeom>
          <a:solidFill>
            <a:srgbClr val="FB9D07">
              <a:alpha val="74902"/>
            </a:srgbClr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64281" tIns="32141" rIns="64281" bIns="32141">
            <a:spAutoFit/>
          </a:bodyPr>
          <a:lstStyle/>
          <a:p>
            <a:pPr marL="0" marR="0" lvl="0" indent="0" algn="ctr" defTabSz="410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dirty="0" err="1">
                <a:solidFill>
                  <a:prstClr val="black"/>
                </a:solidFill>
                <a:latin typeface="Bookman Old Style"/>
                <a:cs typeface="Bookman Old Style"/>
              </a:rPr>
              <a:t>You</a:t>
            </a: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 </a:t>
            </a:r>
            <a:b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</a:b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100/500/1000/1500 PV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A92B39F2-7A2F-497B-A0AE-9B9E9E220F2D}"/>
              </a:ext>
            </a:extLst>
          </p:cNvPr>
          <p:cNvSpPr txBox="1"/>
          <p:nvPr/>
        </p:nvSpPr>
        <p:spPr>
          <a:xfrm>
            <a:off x="2689412" y="1805122"/>
            <a:ext cx="2869765" cy="588130"/>
          </a:xfrm>
          <a:prstGeom prst="rect">
            <a:avLst/>
          </a:prstGeom>
          <a:solidFill>
            <a:srgbClr val="FB9D07">
              <a:alpha val="74902"/>
            </a:srgbClr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64281" tIns="32141" rIns="64281" bIns="32141">
            <a:spAutoFit/>
          </a:bodyPr>
          <a:lstStyle/>
          <a:p>
            <a:pPr lvl="0" algn="ctr" defTabSz="410688"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1. </a:t>
            </a:r>
            <a:r>
              <a:rPr lang="de-DE" sz="1700" dirty="0">
                <a:solidFill>
                  <a:prstClr val="black"/>
                </a:solidFill>
                <a:latin typeface="Bookman Old Style"/>
                <a:cs typeface="Bookman Old Style"/>
              </a:rPr>
              <a:t>Business Partner 100/500/1000/1500 PV</a:t>
            </a:r>
            <a:endParaRPr kumimoji="0" lang="de-DE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/>
              <a:ea typeface="+mn-ea"/>
              <a:cs typeface="Bookman Old Style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74553150-C6E3-497F-A36C-EFD0191FB84E}"/>
              </a:ext>
            </a:extLst>
          </p:cNvPr>
          <p:cNvSpPr txBox="1"/>
          <p:nvPr/>
        </p:nvSpPr>
        <p:spPr>
          <a:xfrm>
            <a:off x="8478099" y="1805122"/>
            <a:ext cx="2834084" cy="588130"/>
          </a:xfrm>
          <a:prstGeom prst="rect">
            <a:avLst/>
          </a:prstGeom>
          <a:solidFill>
            <a:srgbClr val="FB9D07">
              <a:alpha val="74902"/>
            </a:srgbClr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64281" tIns="32141" rIns="64281" bIns="32141">
            <a:spAutoFit/>
          </a:bodyPr>
          <a:lstStyle/>
          <a:p>
            <a:pPr lvl="0" algn="ctr" defTabSz="410688"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2. </a:t>
            </a:r>
            <a:r>
              <a:rPr lang="de-DE" sz="1700" dirty="0">
                <a:solidFill>
                  <a:prstClr val="black"/>
                </a:solidFill>
                <a:latin typeface="Bookman Old Style"/>
                <a:cs typeface="Bookman Old Style"/>
              </a:rPr>
              <a:t>Business Partner</a:t>
            </a:r>
            <a:b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</a:br>
            <a:r>
              <a:rPr lang="de-DE" sz="1700" dirty="0">
                <a:solidFill>
                  <a:prstClr val="black"/>
                </a:solidFill>
                <a:latin typeface="Bookman Old Style"/>
                <a:cs typeface="Bookman Old Style"/>
              </a:rPr>
              <a:t>100/500/1000/1500 PV</a:t>
            </a:r>
            <a:endParaRPr kumimoji="0" lang="de-DE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/>
              <a:ea typeface="+mn-ea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93892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droppedImage.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813" y="2061993"/>
            <a:ext cx="726922" cy="749306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234" y="3038666"/>
            <a:ext cx="476156" cy="491697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639" y="3044266"/>
            <a:ext cx="476157" cy="491698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7829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569" y="3733091"/>
            <a:ext cx="476156" cy="491697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7830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25" y="3783493"/>
            <a:ext cx="476156" cy="492817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7831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696" y="4570881"/>
            <a:ext cx="476157" cy="491697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7832" name="Shape 315"/>
          <p:cNvSpPr>
            <a:spLocks noChangeShapeType="1"/>
          </p:cNvSpPr>
          <p:nvPr/>
        </p:nvSpPr>
        <p:spPr bwMode="auto">
          <a:xfrm flipV="1">
            <a:off x="4649619" y="2758656"/>
            <a:ext cx="794092" cy="532019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77833" name="Shape 316"/>
          <p:cNvSpPr>
            <a:spLocks noChangeShapeType="1"/>
          </p:cNvSpPr>
          <p:nvPr/>
        </p:nvSpPr>
        <p:spPr bwMode="auto">
          <a:xfrm>
            <a:off x="5804933" y="2900902"/>
            <a:ext cx="19404" cy="3166351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miter lim="400000"/>
            <a:headEnd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77834" name="Shape 315"/>
          <p:cNvSpPr>
            <a:spLocks noChangeShapeType="1"/>
          </p:cNvSpPr>
          <p:nvPr/>
        </p:nvSpPr>
        <p:spPr bwMode="auto">
          <a:xfrm flipH="1" flipV="1">
            <a:off x="6160184" y="2734017"/>
            <a:ext cx="858276" cy="516338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77835" name="Shape 315"/>
          <p:cNvSpPr>
            <a:spLocks noChangeShapeType="1"/>
          </p:cNvSpPr>
          <p:nvPr/>
        </p:nvSpPr>
        <p:spPr bwMode="auto">
          <a:xfrm flipV="1">
            <a:off x="3733129" y="3555005"/>
            <a:ext cx="485112" cy="324811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77836" name="Shape 315"/>
          <p:cNvSpPr>
            <a:spLocks noChangeShapeType="1"/>
          </p:cNvSpPr>
          <p:nvPr/>
        </p:nvSpPr>
        <p:spPr bwMode="auto">
          <a:xfrm flipH="1" flipV="1">
            <a:off x="4601855" y="3555005"/>
            <a:ext cx="332861" cy="324811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77837" name="Shape 315"/>
          <p:cNvSpPr>
            <a:spLocks noChangeShapeType="1"/>
          </p:cNvSpPr>
          <p:nvPr/>
        </p:nvSpPr>
        <p:spPr bwMode="auto">
          <a:xfrm flipV="1">
            <a:off x="2800219" y="4246070"/>
            <a:ext cx="485113" cy="342732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77838" name="Shape 315"/>
          <p:cNvSpPr>
            <a:spLocks noChangeShapeType="1"/>
          </p:cNvSpPr>
          <p:nvPr/>
        </p:nvSpPr>
        <p:spPr bwMode="auto">
          <a:xfrm flipH="1" flipV="1">
            <a:off x="3670438" y="4263991"/>
            <a:ext cx="332861" cy="324811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pic>
        <p:nvPicPr>
          <p:cNvPr id="77839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513" y="4440956"/>
            <a:ext cx="476157" cy="492817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7840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41" y="5279865"/>
            <a:ext cx="476156" cy="491698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7841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090" y="5279865"/>
            <a:ext cx="476156" cy="491698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7842" name="Shape 315"/>
          <p:cNvSpPr>
            <a:spLocks noChangeShapeType="1"/>
          </p:cNvSpPr>
          <p:nvPr/>
        </p:nvSpPr>
        <p:spPr bwMode="auto">
          <a:xfrm flipV="1">
            <a:off x="1898656" y="4955054"/>
            <a:ext cx="483620" cy="342732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77843" name="Shape 315"/>
          <p:cNvSpPr>
            <a:spLocks noChangeShapeType="1"/>
          </p:cNvSpPr>
          <p:nvPr/>
        </p:nvSpPr>
        <p:spPr bwMode="auto">
          <a:xfrm flipH="1" flipV="1">
            <a:off x="2768874" y="4972975"/>
            <a:ext cx="332861" cy="324811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pic>
        <p:nvPicPr>
          <p:cNvPr id="77844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20" y="5387388"/>
            <a:ext cx="476156" cy="491698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7845" name="Shape 315"/>
          <p:cNvSpPr>
            <a:spLocks noChangeShapeType="1"/>
          </p:cNvSpPr>
          <p:nvPr/>
        </p:nvSpPr>
        <p:spPr bwMode="auto">
          <a:xfrm flipH="1" flipV="1">
            <a:off x="4395868" y="5079378"/>
            <a:ext cx="334354" cy="324811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pic>
        <p:nvPicPr>
          <p:cNvPr id="77846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224" y="6221818"/>
            <a:ext cx="477650" cy="491697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7847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181" y="6221818"/>
            <a:ext cx="477650" cy="491697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7848" name="Shape 315"/>
          <p:cNvSpPr>
            <a:spLocks noChangeShapeType="1"/>
          </p:cNvSpPr>
          <p:nvPr/>
        </p:nvSpPr>
        <p:spPr bwMode="auto">
          <a:xfrm flipV="1">
            <a:off x="4218241" y="5897007"/>
            <a:ext cx="483620" cy="342732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77849" name="Shape 315"/>
          <p:cNvSpPr>
            <a:spLocks noChangeShapeType="1"/>
          </p:cNvSpPr>
          <p:nvPr/>
        </p:nvSpPr>
        <p:spPr bwMode="auto">
          <a:xfrm flipH="1" flipV="1">
            <a:off x="5086967" y="5914928"/>
            <a:ext cx="332862" cy="324811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pic>
        <p:nvPicPr>
          <p:cNvPr id="77850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185" y="3747651"/>
            <a:ext cx="477650" cy="491698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7851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186" y="3783493"/>
            <a:ext cx="476156" cy="492817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7852" name="Shape 315"/>
          <p:cNvSpPr>
            <a:spLocks noChangeShapeType="1"/>
          </p:cNvSpPr>
          <p:nvPr/>
        </p:nvSpPr>
        <p:spPr bwMode="auto">
          <a:xfrm flipV="1">
            <a:off x="6552752" y="3537085"/>
            <a:ext cx="483620" cy="388654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77853" name="Shape 315"/>
          <p:cNvSpPr>
            <a:spLocks noChangeShapeType="1"/>
          </p:cNvSpPr>
          <p:nvPr/>
        </p:nvSpPr>
        <p:spPr bwMode="auto">
          <a:xfrm flipH="1" flipV="1">
            <a:off x="7473721" y="3530365"/>
            <a:ext cx="482127" cy="324811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pic>
        <p:nvPicPr>
          <p:cNvPr id="77854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69" y="4467837"/>
            <a:ext cx="476156" cy="492817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7855" name="Shape 315"/>
          <p:cNvSpPr>
            <a:spLocks noChangeShapeType="1"/>
          </p:cNvSpPr>
          <p:nvPr/>
        </p:nvSpPr>
        <p:spPr bwMode="auto">
          <a:xfrm flipH="1" flipV="1">
            <a:off x="8399166" y="4200147"/>
            <a:ext cx="500039" cy="371853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pic>
        <p:nvPicPr>
          <p:cNvPr id="77856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158" y="5222744"/>
            <a:ext cx="476156" cy="492817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7857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760" y="5949648"/>
            <a:ext cx="476157" cy="491698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7858" name="Shape 315"/>
          <p:cNvSpPr>
            <a:spLocks noChangeShapeType="1"/>
          </p:cNvSpPr>
          <p:nvPr/>
        </p:nvSpPr>
        <p:spPr bwMode="auto">
          <a:xfrm flipH="1" flipV="1">
            <a:off x="9355958" y="4960654"/>
            <a:ext cx="500040" cy="371853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77859" name="Shape 315"/>
          <p:cNvSpPr>
            <a:spLocks noChangeShapeType="1"/>
          </p:cNvSpPr>
          <p:nvPr/>
        </p:nvSpPr>
        <p:spPr bwMode="auto">
          <a:xfrm flipH="1" flipV="1">
            <a:off x="10366485" y="5707721"/>
            <a:ext cx="500039" cy="370733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pic>
        <p:nvPicPr>
          <p:cNvPr id="77860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749" y="4560800"/>
            <a:ext cx="476156" cy="492817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7861" name="Shape 315"/>
          <p:cNvSpPr>
            <a:spLocks noChangeShapeType="1"/>
          </p:cNvSpPr>
          <p:nvPr/>
        </p:nvSpPr>
        <p:spPr bwMode="auto">
          <a:xfrm flipV="1">
            <a:off x="7502080" y="4237108"/>
            <a:ext cx="483620" cy="356173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pic>
        <p:nvPicPr>
          <p:cNvPr id="77862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053" y="5316826"/>
            <a:ext cx="476157" cy="491697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7863" name="Shape 315"/>
          <p:cNvSpPr>
            <a:spLocks noChangeShapeType="1"/>
          </p:cNvSpPr>
          <p:nvPr/>
        </p:nvSpPr>
        <p:spPr bwMode="auto">
          <a:xfrm flipH="1" flipV="1">
            <a:off x="7509545" y="5049138"/>
            <a:ext cx="500039" cy="370733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pic>
        <p:nvPicPr>
          <p:cNvPr id="77864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649" y="5307866"/>
            <a:ext cx="476157" cy="491697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7865" name="Shape 315"/>
          <p:cNvSpPr>
            <a:spLocks noChangeShapeType="1"/>
          </p:cNvSpPr>
          <p:nvPr/>
        </p:nvSpPr>
        <p:spPr bwMode="auto">
          <a:xfrm flipV="1">
            <a:off x="6561708" y="5061457"/>
            <a:ext cx="483620" cy="356173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pic>
        <p:nvPicPr>
          <p:cNvPr id="77866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014" y="6025811"/>
            <a:ext cx="476157" cy="491698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7867" name="Shape 315"/>
          <p:cNvSpPr>
            <a:spLocks noChangeShapeType="1"/>
          </p:cNvSpPr>
          <p:nvPr/>
        </p:nvSpPr>
        <p:spPr bwMode="auto">
          <a:xfrm flipV="1">
            <a:off x="9381332" y="5700999"/>
            <a:ext cx="483620" cy="356173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7368356" y="571218"/>
            <a:ext cx="4495194" cy="2082370"/>
          </a:xfrm>
          <a:prstGeom prst="rect">
            <a:avLst/>
          </a:prstGeom>
          <a:solidFill>
            <a:srgbClr val="D76D68"/>
          </a:solidFill>
          <a:effectLst>
            <a:outerShdw blurRad="63500" dist="127000" dir="2700000" rotWithShape="0">
              <a:srgbClr val="000000">
                <a:alpha val="50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76521" tIns="38261" rIns="76521" bIns="38261">
            <a:spAutoFit/>
            <a:sp3d/>
          </a:bodyPr>
          <a:lstStyle/>
          <a:p>
            <a:pPr algn="ctr" defTabSz="382609">
              <a:lnSpc>
                <a:spcPct val="110000"/>
              </a:lnSpc>
              <a:defRPr/>
            </a:pPr>
            <a:r>
              <a:rPr lang="de-DE" sz="2000" dirty="0" err="1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Starting</a:t>
            </a:r>
            <a:r>
              <a:rPr lang="de-DE" sz="2000" dirty="0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with</a:t>
            </a:r>
            <a:r>
              <a:rPr lang="de-DE" sz="2000" dirty="0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 a Business-Pack, </a:t>
            </a:r>
            <a:r>
              <a:rPr lang="de-DE" sz="2000" dirty="0" err="1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you</a:t>
            </a:r>
            <a:r>
              <a:rPr lang="de-DE" sz="2000" dirty="0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receive</a:t>
            </a:r>
            <a:r>
              <a:rPr lang="de-DE" sz="2000" dirty="0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 3 (!) </a:t>
            </a:r>
            <a:r>
              <a:rPr lang="de-DE" sz="2000" dirty="0" err="1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business</a:t>
            </a:r>
            <a:r>
              <a:rPr lang="de-DE" sz="2000" dirty="0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positions</a:t>
            </a:r>
            <a:r>
              <a:rPr lang="de-DE" sz="2000" dirty="0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 in </a:t>
            </a:r>
            <a:r>
              <a:rPr lang="de-DE" sz="2000" dirty="0" err="1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marketing</a:t>
            </a:r>
            <a:r>
              <a:rPr lang="de-DE" sz="2000" dirty="0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 plan, </a:t>
            </a:r>
            <a:br>
              <a:rPr lang="de-DE" sz="2000" dirty="0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</a:br>
            <a:r>
              <a:rPr lang="de-DE" sz="1500" dirty="0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(at 25,000 € total </a:t>
            </a:r>
            <a:r>
              <a:rPr lang="de-DE" sz="1500" dirty="0" err="1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sales</a:t>
            </a:r>
            <a:r>
              <a:rPr lang="de-DE" sz="1500" dirty="0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 in </a:t>
            </a:r>
            <a:r>
              <a:rPr lang="de-DE" sz="1500" dirty="0" err="1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the</a:t>
            </a:r>
            <a:r>
              <a:rPr lang="de-DE" sz="1500" dirty="0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 </a:t>
            </a:r>
            <a:r>
              <a:rPr lang="de-DE" sz="1500" dirty="0" err="1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lesser</a:t>
            </a:r>
            <a:r>
              <a:rPr lang="de-DE" sz="1500" dirty="0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 leg)</a:t>
            </a:r>
            <a:r>
              <a:rPr lang="de-DE" sz="2000" dirty="0">
                <a:solidFill>
                  <a:schemeClr val="bg1"/>
                </a:solidFill>
                <a:latin typeface="Arial" pitchFamily="34" charset="0"/>
                <a:ea typeface="MS PGothic" charset="0"/>
                <a:cs typeface="Arial" pitchFamily="34" charset="0"/>
                <a:sym typeface="Arial Bold" charset="0"/>
              </a:rPr>
              <a:t> </a:t>
            </a:r>
            <a:r>
              <a:rPr lang="de-DE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 i.e. </a:t>
            </a:r>
            <a:r>
              <a:rPr lang="de-DE" sz="20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you</a:t>
            </a:r>
            <a:r>
              <a:rPr lang="de-DE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 </a:t>
            </a:r>
            <a:r>
              <a:rPr lang="de-DE" sz="20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can</a:t>
            </a:r>
            <a:r>
              <a:rPr lang="de-DE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 </a:t>
            </a:r>
            <a:r>
              <a:rPr lang="de-DE" sz="20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triple</a:t>
            </a:r>
            <a:r>
              <a:rPr lang="de-DE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 </a:t>
            </a:r>
            <a:r>
              <a:rPr lang="de-DE" sz="20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the</a:t>
            </a:r>
            <a:r>
              <a:rPr lang="de-DE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 </a:t>
            </a:r>
            <a:r>
              <a:rPr lang="de-DE" sz="20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income</a:t>
            </a:r>
            <a:r>
              <a:rPr lang="de-DE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 out </a:t>
            </a:r>
            <a:r>
              <a:rPr lang="de-DE" sz="20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of</a:t>
            </a:r>
            <a:r>
              <a:rPr lang="de-DE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 </a:t>
            </a:r>
            <a:r>
              <a:rPr lang="de-DE" sz="20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the</a:t>
            </a:r>
            <a:r>
              <a:rPr lang="de-DE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 </a:t>
            </a:r>
            <a:r>
              <a:rPr lang="de-DE" sz="20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binary</a:t>
            </a:r>
            <a:r>
              <a:rPr lang="de-DE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 </a:t>
            </a:r>
            <a:r>
              <a:rPr lang="de-DE" sz="20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bonus</a:t>
            </a:r>
            <a:r>
              <a:rPr lang="de-DE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 </a:t>
            </a:r>
            <a:r>
              <a:rPr lang="de-DE" sz="20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up</a:t>
            </a:r>
            <a:r>
              <a:rPr lang="de-DE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 </a:t>
            </a:r>
            <a:r>
              <a:rPr lang="de-DE" sz="20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to</a:t>
            </a:r>
            <a:r>
              <a:rPr lang="de-DE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 30,000 € / </a:t>
            </a:r>
            <a:r>
              <a:rPr lang="de-DE" sz="20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week</a:t>
            </a:r>
            <a:r>
              <a:rPr lang="de-DE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!</a:t>
            </a:r>
            <a:endParaRPr lang="de-DE" sz="1500" i="1" dirty="0">
              <a:solidFill>
                <a:schemeClr val="bg1"/>
              </a:solidFill>
              <a:latin typeface="Arial" pitchFamily="34" charset="0"/>
              <a:cs typeface="Arial" pitchFamily="34" charset="0"/>
              <a:sym typeface="Arial Bold" charset="0"/>
            </a:endParaRPr>
          </a:p>
        </p:txBody>
      </p:sp>
      <p:pic>
        <p:nvPicPr>
          <p:cNvPr id="49" name="droppedImage.pdf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12" y="2670174"/>
            <a:ext cx="476156" cy="491698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0" name="droppedImage.pdf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002" y="2670174"/>
            <a:ext cx="476157" cy="491698"/>
          </a:xfrm>
          <a:prstGeom prst="rect">
            <a:avLst/>
          </a:prstGeom>
          <a:noFill/>
          <a:ln>
            <a:noFill/>
          </a:ln>
          <a:effectLst>
            <a:outerShdw blurRad="127000" dist="76201" dir="2700000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1" name="Shape 315"/>
          <p:cNvSpPr>
            <a:spLocks noChangeShapeType="1"/>
          </p:cNvSpPr>
          <p:nvPr/>
        </p:nvSpPr>
        <p:spPr bwMode="auto">
          <a:xfrm flipH="1" flipV="1">
            <a:off x="5215824" y="3174978"/>
            <a:ext cx="200904" cy="223939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52" name="Shape 315"/>
          <p:cNvSpPr>
            <a:spLocks noChangeShapeType="1"/>
          </p:cNvSpPr>
          <p:nvPr/>
        </p:nvSpPr>
        <p:spPr bwMode="auto">
          <a:xfrm flipV="1">
            <a:off x="6231411" y="3124174"/>
            <a:ext cx="203118" cy="252744"/>
          </a:xfrm>
          <a:prstGeom prst="line">
            <a:avLst/>
          </a:prstGeom>
          <a:noFill/>
          <a:ln w="38100">
            <a:solidFill>
              <a:srgbClr val="7A4A00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5919741" y="1904872"/>
            <a:ext cx="313234" cy="38504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76521" tIns="38261" rIns="76521" bIns="38261">
            <a:spAutoFit/>
          </a:bodyPr>
          <a:lstStyle/>
          <a:p>
            <a:pPr defTabSz="488890">
              <a:defRPr/>
            </a:pPr>
            <a:r>
              <a:rPr lang="de-DE" sz="2000" dirty="0">
                <a:latin typeface="Bookman Old Style"/>
                <a:cs typeface="Bookman Old Style"/>
              </a:rPr>
              <a:t>1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5201835" y="2568250"/>
            <a:ext cx="313234" cy="38504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76521" tIns="38261" rIns="76521" bIns="38261">
            <a:spAutoFit/>
          </a:bodyPr>
          <a:lstStyle/>
          <a:p>
            <a:pPr defTabSz="488890">
              <a:defRPr/>
            </a:pPr>
            <a:r>
              <a:rPr lang="de-DE" sz="2000" dirty="0">
                <a:latin typeface="Bookman Old Style"/>
                <a:cs typeface="Bookman Old Style"/>
              </a:rPr>
              <a:t>2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6705353" y="2565327"/>
            <a:ext cx="313234" cy="38504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76521" tIns="38261" rIns="76521" bIns="38261">
            <a:spAutoFit/>
          </a:bodyPr>
          <a:lstStyle/>
          <a:p>
            <a:pPr defTabSz="488890">
              <a:defRPr/>
            </a:pPr>
            <a:r>
              <a:rPr lang="de-DE" sz="2000" dirty="0">
                <a:latin typeface="Bookman Old Style"/>
                <a:cs typeface="Bookman Old Style"/>
              </a:rPr>
              <a:t>3</a:t>
            </a:r>
          </a:p>
        </p:txBody>
      </p:sp>
      <p:pic>
        <p:nvPicPr>
          <p:cNvPr id="85051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983" y="3327637"/>
            <a:ext cx="476157" cy="491697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85052" name="droppedImage.pd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24" y="3327637"/>
            <a:ext cx="476157" cy="491697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6" name="Shape 316"/>
          <p:cNvSpPr>
            <a:spLocks noChangeShapeType="1"/>
          </p:cNvSpPr>
          <p:nvPr/>
        </p:nvSpPr>
        <p:spPr bwMode="auto">
          <a:xfrm>
            <a:off x="5080413" y="3209297"/>
            <a:ext cx="0" cy="524529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miter lim="400000"/>
            <a:headEnd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57" name="Shape 316"/>
          <p:cNvSpPr>
            <a:spLocks noChangeShapeType="1"/>
          </p:cNvSpPr>
          <p:nvPr/>
        </p:nvSpPr>
        <p:spPr bwMode="auto">
          <a:xfrm>
            <a:off x="6637647" y="3209297"/>
            <a:ext cx="0" cy="524529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miter lim="400000"/>
            <a:headEnd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58" name="Textfeld 57"/>
          <p:cNvSpPr txBox="1"/>
          <p:nvPr/>
        </p:nvSpPr>
        <p:spPr>
          <a:xfrm>
            <a:off x="1722474" y="1452713"/>
            <a:ext cx="2495768" cy="6955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solidFill>
              <a:srgbClr val="45A4FC"/>
            </a:solidFill>
            <a:miter lim="400000"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2648" tIns="42648" rIns="42648" bIns="42648" spcCol="31986" anchor="ctr">
            <a:spAutoFit/>
          </a:bodyPr>
          <a:lstStyle/>
          <a:p>
            <a:pPr marL="431848" indent="-431848" defTabSz="490459" latinLnBrk="1" hangingPunct="0">
              <a:lnSpc>
                <a:spcPct val="110000"/>
              </a:lnSpc>
              <a:buAutoNum type="arabicPeriod"/>
              <a:defRPr/>
            </a:pPr>
            <a:r>
              <a:rPr lang="de-DE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Gill Sans"/>
              </a:rPr>
              <a:t>Min. 100 PV</a:t>
            </a:r>
            <a:br>
              <a:rPr lang="de-DE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Gill Sans"/>
              </a:rPr>
            </a:br>
            <a:r>
              <a:rPr lang="de-DE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Gill Sans"/>
              </a:rPr>
              <a:t>1 </a:t>
            </a:r>
            <a:r>
              <a:rPr lang="de-DE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Gill Sans"/>
              </a:rPr>
              <a:t>business</a:t>
            </a:r>
            <a:r>
              <a:rPr lang="de-DE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Gill Sans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Gill Sans"/>
              </a:rPr>
              <a:t>position</a:t>
            </a:r>
            <a:endParaRPr lang="de-DE" dirty="0">
              <a:solidFill>
                <a:schemeClr val="bg1"/>
              </a:solidFill>
              <a:latin typeface="Arial" pitchFamily="34" charset="0"/>
              <a:cs typeface="Arial" pitchFamily="34" charset="0"/>
              <a:sym typeface="Gill Sans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1421759" y="2268591"/>
            <a:ext cx="2628562" cy="1000225"/>
          </a:xfrm>
          <a:prstGeom prst="rect">
            <a:avLst/>
          </a:prstGeom>
          <a:solidFill>
            <a:srgbClr val="D76D68"/>
          </a:solidFill>
          <a:ln w="12700" cap="flat">
            <a:noFill/>
            <a:miter lim="400000"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2648" tIns="42648" rIns="42648" bIns="42648" spcCol="31986" anchor="ctr">
            <a:spAutoFit/>
          </a:bodyPr>
          <a:lstStyle/>
          <a:p>
            <a:pPr marL="431848" indent="-431848" defTabSz="490459" latinLnBrk="1" hangingPunct="0">
              <a:lnSpc>
                <a:spcPct val="110000"/>
              </a:lnSpc>
              <a:buAutoNum type="arabicPeriod" startAt="2"/>
              <a:defRPr/>
            </a:pPr>
            <a:r>
              <a:rPr lang="de-DE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Gill Sans"/>
              </a:rPr>
              <a:t>Min. 500 PV</a:t>
            </a:r>
            <a:br>
              <a:rPr lang="de-DE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Gill Sans"/>
              </a:rPr>
            </a:br>
            <a:r>
              <a:rPr lang="de-DE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Gill Sans"/>
              </a:rPr>
              <a:t>Business-Pack</a:t>
            </a:r>
            <a:br>
              <a:rPr lang="de-DE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Gill Sans"/>
              </a:rPr>
            </a:br>
            <a:r>
              <a:rPr lang="de-DE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Gill Sans"/>
              </a:rPr>
              <a:t>3 </a:t>
            </a:r>
            <a:r>
              <a:rPr lang="de-DE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Gill Sans"/>
              </a:rPr>
              <a:t>business</a:t>
            </a:r>
            <a:r>
              <a:rPr lang="de-DE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Gill Sans"/>
              </a:rPr>
              <a:t> </a:t>
            </a:r>
            <a:r>
              <a:rPr lang="de-DE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Gill Sans"/>
              </a:rPr>
              <a:t>positions</a:t>
            </a:r>
            <a:endParaRPr lang="de-DE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Gill Sans"/>
            </a:endParaRPr>
          </a:p>
        </p:txBody>
      </p:sp>
      <p:sp>
        <p:nvSpPr>
          <p:cNvPr id="60" name="Shape 394"/>
          <p:cNvSpPr>
            <a:spLocks noChangeArrowheads="1"/>
          </p:cNvSpPr>
          <p:nvPr/>
        </p:nvSpPr>
        <p:spPr bwMode="auto">
          <a:xfrm>
            <a:off x="2736040" y="316963"/>
            <a:ext cx="10154527" cy="57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2511" tIns="42511" rIns="42511" bIns="42511" anchor="ctr">
            <a:spAutoFit/>
          </a:bodyPr>
          <a:lstStyle/>
          <a:p>
            <a:pPr algn="just"/>
            <a:r>
              <a:rPr lang="de-DE" sz="3200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de-DE" sz="3200" dirty="0" err="1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perfect</a:t>
            </a:r>
            <a:r>
              <a:rPr lang="de-DE" sz="3200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 Start</a:t>
            </a:r>
          </a:p>
        </p:txBody>
      </p:sp>
    </p:spTree>
    <p:extLst>
      <p:ext uri="{BB962C8B-B14F-4D97-AF65-F5344CB8AC3E}">
        <p14:creationId xmlns:p14="http://schemas.microsoft.com/office/powerpoint/2010/main" val="175127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1" grpId="0" animBg="1"/>
      <p:bldP spid="52" grpId="0" animBg="1"/>
      <p:bldP spid="4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612035" y="423317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FFB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succeed?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B014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280915" y="2101914"/>
            <a:ext cx="4515302" cy="227754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Enroll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also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enroll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Focus on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power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duplication</a:t>
            </a:r>
            <a:endParaRPr kumimoji="0" lang="de-DE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280915" y="1233426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 descr="Ein Bild, das Gebäude, Person, draußen, stehend enthält.&#10;&#10;Automatisch generierte Beschreibung">
            <a:extLst>
              <a:ext uri="{FF2B5EF4-FFF2-40B4-BE49-F238E27FC236}">
                <a16:creationId xmlns:a16="http://schemas.microsoft.com/office/drawing/2014/main" id="{F93EADCB-0A8D-9F40-80DB-13F916CA8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793" y="1721407"/>
            <a:ext cx="4243139" cy="366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19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15020" y="38887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a partner?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B9D0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992846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</a:p>
        </p:txBody>
      </p:sp>
      <p:sp>
        <p:nvSpPr>
          <p:cNvPr id="5" name="Footer Text">
            <a:extLst>
              <a:ext uri="{FF2B5EF4-FFF2-40B4-BE49-F238E27FC236}">
                <a16:creationId xmlns:a16="http://schemas.microsoft.com/office/drawing/2014/main" id="{52BA3B04-3169-43E0-AD65-A92F528A24AE}"/>
              </a:ext>
            </a:extLst>
          </p:cNvPr>
          <p:cNvSpPr txBox="1"/>
          <p:nvPr/>
        </p:nvSpPr>
        <p:spPr>
          <a:xfrm>
            <a:off x="2919688" y="1356091"/>
            <a:ext cx="6857064" cy="9432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droppedImage.pdf">
            <a:extLst>
              <a:ext uri="{FF2B5EF4-FFF2-40B4-BE49-F238E27FC236}">
                <a16:creationId xmlns:a16="http://schemas.microsoft.com/office/drawing/2014/main" id="{4B626A9C-7222-4D62-8480-99C32FA32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020" y="2208446"/>
            <a:ext cx="838200" cy="1152013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" name="droppedImage.pdf">
            <a:extLst>
              <a:ext uri="{FF2B5EF4-FFF2-40B4-BE49-F238E27FC236}">
                <a16:creationId xmlns:a16="http://schemas.microsoft.com/office/drawing/2014/main" id="{08FC53AB-587E-494E-9C12-3FB5C624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909" y="3939926"/>
            <a:ext cx="357117" cy="491697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8" name="droppedImage.pdf">
            <a:extLst>
              <a:ext uri="{FF2B5EF4-FFF2-40B4-BE49-F238E27FC236}">
                <a16:creationId xmlns:a16="http://schemas.microsoft.com/office/drawing/2014/main" id="{6272E1EA-1FB2-43D2-B250-4E2D86C1D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278" y="3753070"/>
            <a:ext cx="357118" cy="491698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" name="droppedImage.pdf">
            <a:extLst>
              <a:ext uri="{FF2B5EF4-FFF2-40B4-BE49-F238E27FC236}">
                <a16:creationId xmlns:a16="http://schemas.microsoft.com/office/drawing/2014/main" id="{02F1ED38-71A2-4AB4-A8B0-738F70D72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058" y="4617952"/>
            <a:ext cx="357117" cy="491697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" name="Shape 315">
            <a:extLst>
              <a:ext uri="{FF2B5EF4-FFF2-40B4-BE49-F238E27FC236}">
                <a16:creationId xmlns:a16="http://schemas.microsoft.com/office/drawing/2014/main" id="{7AB2D096-97B5-4770-B08B-3FB18CACBB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2438" y="3351218"/>
            <a:ext cx="595569" cy="532019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hape 316">
            <a:extLst>
              <a:ext uri="{FF2B5EF4-FFF2-40B4-BE49-F238E27FC236}">
                <a16:creationId xmlns:a16="http://schemas.microsoft.com/office/drawing/2014/main" id="{7FF790FF-EBD8-4F3D-B22A-B2D7D8AE858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4903" y="3737438"/>
            <a:ext cx="15183" cy="1340967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miter lim="4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 315">
            <a:extLst>
              <a:ext uri="{FF2B5EF4-FFF2-40B4-BE49-F238E27FC236}">
                <a16:creationId xmlns:a16="http://schemas.microsoft.com/office/drawing/2014/main" id="{DA06D1AA-FE11-454C-BE8C-9EC8B75E6EC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77349" y="3401345"/>
            <a:ext cx="643707" cy="516338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315">
            <a:extLst>
              <a:ext uri="{FF2B5EF4-FFF2-40B4-BE49-F238E27FC236}">
                <a16:creationId xmlns:a16="http://schemas.microsoft.com/office/drawing/2014/main" id="{1F200103-E3DE-4276-8103-24DAF48BAC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00555" y="4331531"/>
            <a:ext cx="363834" cy="324811"/>
          </a:xfrm>
          <a:prstGeom prst="line">
            <a:avLst/>
          </a:prstGeom>
          <a:noFill/>
          <a:ln w="38100">
            <a:solidFill>
              <a:schemeClr val="tx1"/>
            </a:solidFill>
            <a:miter lim="400000"/>
            <a:headEnd type="stealth" w="med" len="med"/>
            <a:tailEnd/>
          </a:ln>
          <a:effectLst>
            <a:outerShdw blurRad="63500" dist="127000" dir="2700000" algn="tl" rotWithShape="0">
              <a:scrgbClr r="0" g="0" b="0">
                <a:alpha val="50000"/>
              </a:sc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F21FBC2-4C79-4FF7-BEB0-099D2AC72DF7}"/>
              </a:ext>
            </a:extLst>
          </p:cNvPr>
          <p:cNvSpPr txBox="1"/>
          <p:nvPr/>
        </p:nvSpPr>
        <p:spPr>
          <a:xfrm>
            <a:off x="5338426" y="1831170"/>
            <a:ext cx="1181387" cy="326520"/>
          </a:xfrm>
          <a:prstGeom prst="rect">
            <a:avLst/>
          </a:prstGeom>
          <a:solidFill>
            <a:srgbClr val="FB9D07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64281" tIns="32141" rIns="64281" bIns="32141">
            <a:spAutoFit/>
          </a:bodyPr>
          <a:lstStyle/>
          <a:p>
            <a:pPr marL="0" marR="0" lvl="0" indent="0" algn="ctr" defTabSz="410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8954E71-D24B-4D50-959B-DF062C82BDB0}"/>
              </a:ext>
            </a:extLst>
          </p:cNvPr>
          <p:cNvSpPr txBox="1"/>
          <p:nvPr/>
        </p:nvSpPr>
        <p:spPr>
          <a:xfrm>
            <a:off x="2824615" y="2483343"/>
            <a:ext cx="1556892" cy="588130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64281" tIns="32141" rIns="64281" bIns="32141">
            <a:spAutoFit/>
          </a:bodyPr>
          <a:lstStyle/>
          <a:p>
            <a:pPr marL="0" marR="0" lvl="0" indent="0" algn="ctr" defTabSz="410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B9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410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B9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 PV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6ADBB9C-083A-4DFB-BBB3-C9AE216DFA57}"/>
              </a:ext>
            </a:extLst>
          </p:cNvPr>
          <p:cNvSpPr txBox="1"/>
          <p:nvPr/>
        </p:nvSpPr>
        <p:spPr>
          <a:xfrm>
            <a:off x="7903472" y="2483343"/>
            <a:ext cx="1556892" cy="588130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64281" tIns="32141" rIns="64281" bIns="32141">
            <a:spAutoFit/>
          </a:bodyPr>
          <a:lstStyle/>
          <a:p>
            <a:pPr marL="0" marR="0" lvl="0" indent="0" algn="ctr" defTabSz="410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B9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410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B9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 PV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F631682-0D48-477C-A6B5-C23AEFE08607}"/>
              </a:ext>
            </a:extLst>
          </p:cNvPr>
          <p:cNvSpPr txBox="1"/>
          <p:nvPr/>
        </p:nvSpPr>
        <p:spPr>
          <a:xfrm>
            <a:off x="4439836" y="5255555"/>
            <a:ext cx="4399047" cy="680463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64281" tIns="32141" rIns="64281" bIns="32141">
            <a:spAutoFit/>
          </a:bodyPr>
          <a:lstStyle/>
          <a:p>
            <a:pPr lvl="0" algn="ctr" defTabSz="410688">
              <a:defRPr/>
            </a:pP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= Personal </a:t>
            </a:r>
            <a:r>
              <a:rPr lang="de-DE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PV </a:t>
            </a:r>
            <a:r>
              <a:rPr lang="de-DE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 </a:t>
            </a:r>
            <a:r>
              <a:rPr lang="de-DE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3B7F461-9270-4BF1-86EB-E64A84BAA086}"/>
              </a:ext>
            </a:extLst>
          </p:cNvPr>
          <p:cNvSpPr/>
          <p:nvPr/>
        </p:nvSpPr>
        <p:spPr>
          <a:xfrm>
            <a:off x="3080100" y="4601981"/>
            <a:ext cx="731834" cy="65357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5CD7084-447C-4316-8F24-E2480051929F}"/>
              </a:ext>
            </a:extLst>
          </p:cNvPr>
          <p:cNvSpPr/>
          <p:nvPr/>
        </p:nvSpPr>
        <p:spPr>
          <a:xfrm>
            <a:off x="5325432" y="2256574"/>
            <a:ext cx="1254559" cy="134096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BB7B872-AAF1-477F-8261-D6BBAC3CA7B3}"/>
              </a:ext>
            </a:extLst>
          </p:cNvPr>
          <p:cNvSpPr/>
          <p:nvPr/>
        </p:nvSpPr>
        <p:spPr>
          <a:xfrm>
            <a:off x="7267951" y="3917683"/>
            <a:ext cx="731834" cy="65357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49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13" grpId="0" animBg="1"/>
      <p:bldP spid="16" grpId="0" animBg="1"/>
      <p:bldP spid="18" grpId="0"/>
      <p:bldP spid="19" grpId="0"/>
      <p:bldP spid="20" grpId="0"/>
      <p:bldP spid="21" grpId="0" animBg="1"/>
      <p:bldP spid="22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3" y="280138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Start-up bonus up to 58%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B9D0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4" y="835558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THE FIRST STEP TO THE REALIZATION OF YOUR DREAMS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72773314-CEFF-41D8-8746-40B693DC0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92" t="20371" r="9923" b="8518"/>
          <a:stretch/>
        </p:blipFill>
        <p:spPr>
          <a:xfrm>
            <a:off x="2824615" y="1656334"/>
            <a:ext cx="4656913" cy="4426145"/>
          </a:xfrm>
          <a:prstGeom prst="rect">
            <a:avLst/>
          </a:prstGeom>
        </p:spPr>
      </p:pic>
      <p:sp>
        <p:nvSpPr>
          <p:cNvPr id="6" name="Rectangle 18">
            <a:extLst>
              <a:ext uri="{FF2B5EF4-FFF2-40B4-BE49-F238E27FC236}">
                <a16:creationId xmlns:a16="http://schemas.microsoft.com/office/drawing/2014/main" id="{765BE615-B92A-46BA-99E7-756E3D73B700}"/>
              </a:ext>
            </a:extLst>
          </p:cNvPr>
          <p:cNvSpPr/>
          <p:nvPr/>
        </p:nvSpPr>
        <p:spPr>
          <a:xfrm>
            <a:off x="7598610" y="1434569"/>
            <a:ext cx="4593389" cy="416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40" tIns="243840" rIns="243840" bIns="243840" rtlCol="0" anchor="t"/>
          <a:lstStyle/>
          <a:p>
            <a:pPr marL="380990" lvl="0" indent="-380990" defTabSz="1219170">
              <a:buBlip>
                <a:blip r:embed="rId3"/>
              </a:buBlip>
              <a:defRPr/>
            </a:pP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compensation applies to the first order of newly enrolled customers / partners</a:t>
            </a:r>
          </a:p>
          <a:p>
            <a:pPr lvl="0" defTabSz="1219170"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80990" lvl="0" indent="-380990" defTabSz="1219170">
              <a:buBlip>
                <a:blip r:embed="rId3"/>
              </a:buBlip>
              <a:defRPr/>
            </a:pP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payout of 58% on initial orders is guaranteed, distributed on a differential basis according to the positions held, every week. The Minimum for the sponsor is 20% </a:t>
            </a:r>
          </a:p>
          <a:p>
            <a:pPr lvl="0" defTabSz="1219170"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80990" lvl="0" indent="-380990" defTabSz="1219170">
              <a:buBlip>
                <a:blip r:embed="rId3"/>
              </a:buBlip>
              <a:defRPr/>
            </a:pP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 requirement: at least 100 PV (starting position Leader 200 PV) personal purchase in 28 days</a:t>
            </a:r>
          </a:p>
          <a:p>
            <a:pPr marL="380990" lvl="0" indent="-380990" defTabSz="1219170">
              <a:buBlip>
                <a:blip r:embed="rId3"/>
              </a:buBlip>
              <a:defRPr/>
            </a:pPr>
            <a:endParaRPr lang="en-US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lvl="0" indent="-380990" defTabSz="1219170">
              <a:buBlip>
                <a:blip r:embed="rId3"/>
              </a:buBlip>
              <a:defRPr/>
            </a:pP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qualification is missing, the Start-up bonus will be added to the Matching bonus</a:t>
            </a:r>
          </a:p>
          <a:p>
            <a:pPr lvl="0" defTabSz="1219170">
              <a:defRPr/>
            </a:pP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89F91CA-7D52-4FC7-84FC-008907A036DB}"/>
              </a:ext>
            </a:extLst>
          </p:cNvPr>
          <p:cNvSpPr/>
          <p:nvPr/>
        </p:nvSpPr>
        <p:spPr>
          <a:xfrm>
            <a:off x="5686284" y="5249917"/>
            <a:ext cx="1952761" cy="1029631"/>
          </a:xfrm>
          <a:prstGeom prst="rect">
            <a:avLst/>
          </a:prstGeom>
          <a:solidFill>
            <a:srgbClr val="628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40" tIns="243840" rIns="243840" bIns="243840" rtlCol="0" anchor="ctr"/>
          <a:lstStyle/>
          <a:p>
            <a:pPr lvl="0" algn="ctr" defTabSz="1219170">
              <a:defRPr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Differential payment depending on the position!</a:t>
            </a:r>
          </a:p>
        </p:txBody>
      </p:sp>
    </p:spTree>
    <p:extLst>
      <p:ext uri="{BB962C8B-B14F-4D97-AF65-F5344CB8AC3E}">
        <p14:creationId xmlns:p14="http://schemas.microsoft.com/office/powerpoint/2010/main" val="2034011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Start-up bonus 20-58 %</a:t>
            </a: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914450" y="1310404"/>
            <a:ext cx="8529838" cy="202042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</a:t>
            </a:r>
            <a:r>
              <a:rPr lang="de-DE" sz="2000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personal </a:t>
            </a:r>
            <a:r>
              <a:rPr lang="de-DE" sz="2000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de-DE" sz="2000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28 </a:t>
            </a:r>
            <a:r>
              <a:rPr lang="de-DE" sz="2000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de-DE" sz="2000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(100 PV / </a:t>
            </a:r>
            <a:r>
              <a:rPr lang="de-DE" sz="2000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</a:t>
            </a:r>
            <a:r>
              <a:rPr lang="de-DE" sz="2000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Leader 200 PV)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all initial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Differential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Depending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(Member, Partner, Startup, ...)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7615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CALCULATION EXAMPLE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44">
            <a:extLst>
              <a:ext uri="{FF2B5EF4-FFF2-40B4-BE49-F238E27FC236}">
                <a16:creationId xmlns:a16="http://schemas.microsoft.com/office/drawing/2014/main" id="{0DD53BBB-7DA1-4E76-9BF9-4D66F1AB0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848" y="3638898"/>
            <a:ext cx="8273130" cy="25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0" tIns="32141" rIns="32140" bIns="32141">
            <a:spAutoFit/>
          </a:bodyPr>
          <a:lstStyle/>
          <a:p>
            <a:pPr lvl="0" algn="just" defTabSz="457200">
              <a:defRPr/>
            </a:pPr>
            <a:r>
              <a:rPr lang="de-DE" u="sng" dirty="0" err="1">
                <a:solidFill>
                  <a:prstClr val="black"/>
                </a:solidFill>
                <a:latin typeface="Century Gothic" charset="0"/>
                <a:cs typeface="Century Gothic" charset="0"/>
              </a:rPr>
              <a:t>Example</a:t>
            </a:r>
            <a:r>
              <a:rPr lang="de-DE" u="sng" dirty="0">
                <a:solidFill>
                  <a:prstClr val="black"/>
                </a:solidFill>
                <a:latin typeface="Century Gothic" charset="0"/>
                <a:cs typeface="Century Gothic" charset="0"/>
              </a:rPr>
              <a:t>: Business </a:t>
            </a:r>
            <a:r>
              <a:rPr lang="de-DE" u="sng" dirty="0" err="1">
                <a:solidFill>
                  <a:prstClr val="black"/>
                </a:solidFill>
                <a:latin typeface="Century Gothic" charset="0"/>
                <a:cs typeface="Century Gothic" charset="0"/>
              </a:rPr>
              <a:t>package</a:t>
            </a:r>
            <a:r>
              <a:rPr lang="de-DE" u="sng" dirty="0">
                <a:solidFill>
                  <a:prstClr val="black"/>
                </a:solidFill>
                <a:latin typeface="Century Gothic" charset="0"/>
                <a:cs typeface="Century Gothic" charset="0"/>
              </a:rPr>
              <a:t> = 500 € </a:t>
            </a:r>
            <a:r>
              <a:rPr lang="de-DE" u="sng" dirty="0" err="1">
                <a:solidFill>
                  <a:prstClr val="black"/>
                </a:solidFill>
                <a:latin typeface="Century Gothic" charset="0"/>
                <a:cs typeface="Century Gothic" charset="0"/>
              </a:rPr>
              <a:t>net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charset="0"/>
              <a:ea typeface="+mn-ea"/>
              <a:cs typeface="Century Gothic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Sponsor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(</a:t>
            </a:r>
            <a:r>
              <a:rPr lang="de-DE" dirty="0" err="1">
                <a:solidFill>
                  <a:prstClr val="black"/>
                </a:solidFill>
                <a:latin typeface="Century Gothic" charset="0"/>
                <a:cs typeface="Century Gothic" charset="0"/>
              </a:rPr>
              <a:t>You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) 			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20 % =		</a:t>
            </a:r>
            <a:r>
              <a:rPr lang="de-DE" b="1" dirty="0">
                <a:solidFill>
                  <a:prstClr val="black"/>
                </a:solidFill>
                <a:latin typeface="Century Gothic" charset="0"/>
                <a:cs typeface="Century Gothic" charset="0"/>
              </a:rPr>
              <a:t>100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,0 €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net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charset="0"/>
              <a:ea typeface="+mn-ea"/>
              <a:cs typeface="Century Gothic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Partner				+	  8 % =		</a:t>
            </a:r>
            <a:r>
              <a:rPr lang="de-DE" dirty="0">
                <a:solidFill>
                  <a:prstClr val="black"/>
                </a:solidFill>
                <a:latin typeface="Century Gothic" charset="0"/>
                <a:cs typeface="Century Gothic" charset="0"/>
              </a:rPr>
              <a:t>4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0</a:t>
            </a:r>
            <a:r>
              <a:rPr lang="de-DE" dirty="0">
                <a:solidFill>
                  <a:prstClr val="black"/>
                </a:solidFill>
                <a:latin typeface="Century Gothic" charset="0"/>
                <a:cs typeface="Century Gothic" charset="0"/>
              </a:rPr>
              <a:t>,0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 €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net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		= 140,0 €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net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charset="0"/>
              <a:ea typeface="+mn-ea"/>
              <a:cs typeface="Century Gothic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Start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up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 			+	  8 % =		</a:t>
            </a:r>
            <a:r>
              <a:rPr lang="de-DE" dirty="0">
                <a:solidFill>
                  <a:prstClr val="black"/>
                </a:solidFill>
                <a:latin typeface="Century Gothic" charset="0"/>
                <a:cs typeface="Century Gothic" charset="0"/>
              </a:rPr>
              <a:t>40,0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 €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net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		= 180,0 €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net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charset="0"/>
              <a:ea typeface="+mn-ea"/>
              <a:cs typeface="Century Gothic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Leader 				+	12 % = 		60,0 €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net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		= 240,0 €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net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charset="0"/>
              <a:ea typeface="+mn-ea"/>
              <a:cs typeface="Century Gothic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Team-Leader 		+	  6 % = 		30,0 €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net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		= 270,0 €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net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charset="0"/>
              <a:ea typeface="+mn-ea"/>
              <a:cs typeface="Century Gothic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Manager		 	+	  2 % = 	  	10,0 €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net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		= 280,0 €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net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charset="0"/>
              <a:ea typeface="+mn-ea"/>
              <a:cs typeface="Century Gothic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Senior-Manager 	+	  1 % = 	  	  5,0 €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net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		= 285,0 €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net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charset="0"/>
              <a:ea typeface="+mn-ea"/>
              <a:cs typeface="Century Gothic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Titanium		 	+	  1 % = 	  	  5,0 €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net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		= 290,0 €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Century Gothic" charset="0"/>
              </a:rPr>
              <a:t>net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charset="0"/>
              <a:ea typeface="+mn-ea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604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Pool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B9D0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92196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REVENUE SHARE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765BE615-B92A-46BA-99E7-756E3D73B700}"/>
              </a:ext>
            </a:extLst>
          </p:cNvPr>
          <p:cNvSpPr/>
          <p:nvPr/>
        </p:nvSpPr>
        <p:spPr>
          <a:xfrm>
            <a:off x="7598611" y="1398244"/>
            <a:ext cx="4398948" cy="416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40" tIns="243840" rIns="243840" bIns="243840" rtlCol="0" anchor="t"/>
          <a:lstStyle/>
          <a:p>
            <a:pPr marL="380990" lvl="0" indent="-380990" defTabSz="1219170">
              <a:buBlip>
                <a:blip r:embed="rId2"/>
              </a:buBlip>
              <a:defRPr/>
            </a:pP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Lavylites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2%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reoccuring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Start Pool</a:t>
            </a:r>
          </a:p>
          <a:p>
            <a:pPr lvl="0" defTabSz="1219170">
              <a:defRPr/>
            </a:pP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lvl="0" indent="-380990" defTabSz="1219170">
              <a:buBlip>
                <a:blip r:embed="rId2"/>
              </a:buBlip>
              <a:defRPr/>
            </a:pP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least 100 PV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½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Pool</a:t>
            </a:r>
          </a:p>
          <a:p>
            <a:pPr lvl="0" defTabSz="1219170">
              <a:defRPr/>
            </a:pP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lvl="0" indent="-380990" defTabSz="1219170">
              <a:buBlip>
                <a:blip r:embed="rId2"/>
              </a:buBlip>
              <a:defRPr/>
            </a:pP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paid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</a:t>
            </a:r>
          </a:p>
          <a:p>
            <a:pPr lvl="0" defTabSz="1219170">
              <a:defRPr/>
            </a:pP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lvl="0" indent="-380990" defTabSz="1219170">
              <a:buBlip>
                <a:blip r:embed="rId2"/>
              </a:buBlip>
              <a:defRPr/>
            </a:pP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Bonus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Leader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lvl="0" indent="-380990" defTabSz="1219170">
              <a:buBlip>
                <a:blip r:embed="rId2"/>
              </a:buBlip>
              <a:defRPr/>
            </a:pP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de-DE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80990" lvl="0" indent="-380990" defTabSz="1219170">
              <a:buBlip>
                <a:blip r:embed="rId2"/>
              </a:buBlip>
              <a:defRPr/>
            </a:pPr>
            <a:r>
              <a:rPr lang="de-DE" sz="18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</a:t>
            </a:r>
            <a:r>
              <a:rPr lang="de-DE" sz="18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8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lang="de-DE" sz="18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Lavylites</a:t>
            </a:r>
            <a:r>
              <a:rPr lang="de-DE" sz="18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Family!</a:t>
            </a:r>
            <a:endParaRPr kumimoji="0" lang="de-DE" sz="18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D14512ED-83FE-1F47-93F5-8FBDCAC51D3B}"/>
              </a:ext>
            </a:extLst>
          </p:cNvPr>
          <p:cNvSpPr txBox="1">
            <a:spLocks/>
          </p:cNvSpPr>
          <p:nvPr/>
        </p:nvSpPr>
        <p:spPr>
          <a:xfrm>
            <a:off x="2682414" y="5358303"/>
            <a:ext cx="4937587" cy="20554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de-DE" sz="2000" dirty="0">
                <a:solidFill>
                  <a:sysClr val="windowText" lastClr="000000"/>
                </a:solidFill>
              </a:rPr>
              <a:t>2 </a:t>
            </a:r>
            <a:r>
              <a:rPr lang="de-DE" sz="2000" dirty="0" err="1">
                <a:solidFill>
                  <a:sysClr val="windowText" lastClr="000000"/>
                </a:solidFill>
              </a:rPr>
              <a:t>new</a:t>
            </a:r>
            <a:r>
              <a:rPr lang="de-DE" sz="2000" dirty="0">
                <a:solidFill>
                  <a:sysClr val="windowText" lastClr="000000"/>
                </a:solidFill>
              </a:rPr>
              <a:t> </a:t>
            </a:r>
            <a:r>
              <a:rPr lang="de-DE" sz="2000" dirty="0" err="1">
                <a:solidFill>
                  <a:sysClr val="windowText" lastClr="000000"/>
                </a:solidFill>
              </a:rPr>
              <a:t>members</a:t>
            </a:r>
            <a:r>
              <a:rPr lang="de-DE" sz="2000" dirty="0">
                <a:solidFill>
                  <a:sysClr val="windowText" lastClr="000000"/>
                </a:solidFill>
              </a:rPr>
              <a:t> = 1 </a:t>
            </a:r>
            <a:r>
              <a:rPr lang="de-DE" sz="2000" dirty="0" err="1">
                <a:solidFill>
                  <a:sysClr val="windowText" lastClr="000000"/>
                </a:solidFill>
              </a:rPr>
              <a:t>share</a:t>
            </a:r>
            <a:endParaRPr lang="de-DE" sz="200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380A3-4FE8-4E47-A4AE-B9BCB19ED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414" y="1398244"/>
            <a:ext cx="4279900" cy="2717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A1FE0A-8BA3-914E-9275-03CAD5F115CE}"/>
              </a:ext>
            </a:extLst>
          </p:cNvPr>
          <p:cNvSpPr txBox="1"/>
          <p:nvPr/>
        </p:nvSpPr>
        <p:spPr>
          <a:xfrm>
            <a:off x="2981783" y="4150929"/>
            <a:ext cx="132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DE" dirty="0"/>
              <a:t>in. 100 PV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937463-EB21-DB49-9963-EE2ADFFC0A23}"/>
              </a:ext>
            </a:extLst>
          </p:cNvPr>
          <p:cNvSpPr/>
          <p:nvPr/>
        </p:nvSpPr>
        <p:spPr>
          <a:xfrm>
            <a:off x="5521707" y="4158908"/>
            <a:ext cx="1320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  <a:r>
              <a:rPr lang="en-DE" dirty="0"/>
              <a:t>in. 100 PV</a:t>
            </a:r>
          </a:p>
        </p:txBody>
      </p:sp>
    </p:spTree>
    <p:extLst>
      <p:ext uri="{BB962C8B-B14F-4D97-AF65-F5344CB8AC3E}">
        <p14:creationId xmlns:p14="http://schemas.microsoft.com/office/powerpoint/2010/main" val="3774359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2" descr="Bild 2">
            <a:extLst>
              <a:ext uri="{FF2B5EF4-FFF2-40B4-BE49-F238E27FC236}">
                <a16:creationId xmlns:a16="http://schemas.microsoft.com/office/drawing/2014/main" id="{7780D374-823C-45E0-BD0B-E9C4F6D6E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88740">
            <a:off x="8395100" y="1309851"/>
            <a:ext cx="3450518" cy="309762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1995557" y="32408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US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Lavylites</a:t>
            </a:r>
            <a:r>
              <a:rPr lang="en-US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Business</a:t>
            </a: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1902515" y="1456708"/>
            <a:ext cx="7318120" cy="48782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endParaRPr kumimoji="0" lang="de-DE" sz="2000" b="1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Set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goals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  <a:defRPr/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names</a:t>
            </a:r>
            <a:endParaRPr lang="de-DE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  <a:defRPr/>
            </a:pPr>
            <a:r>
              <a:rPr kumimoji="0" lang="de-DE" sz="20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 </a:t>
            </a:r>
            <a:r>
              <a:rPr kumimoji="0" lang="de-DE" sz="20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</a:t>
            </a:r>
            <a:r>
              <a:rPr kumimoji="0" lang="de-DE" sz="20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0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</a:t>
            </a:r>
            <a:r>
              <a:rPr kumimoji="0" lang="de-DE" sz="20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20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continuously</a:t>
            </a:r>
            <a:r>
              <a:rPr kumimoji="0" lang="de-DE" sz="20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20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de-DE" sz="20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20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duplicate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3"/>
              </a:buBlip>
              <a:defRPr/>
            </a:pP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PERSONALITY GROWTH &amp; DEVELOPMENT</a:t>
            </a:r>
          </a:p>
          <a:p>
            <a:pPr>
              <a:lnSpc>
                <a:spcPct val="150000"/>
              </a:lnSpc>
              <a:spcAft>
                <a:spcPts val="635"/>
              </a:spcAft>
              <a:defRPr/>
            </a:pPr>
            <a:endParaRPr lang="de-DE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There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are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only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reasons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not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succeed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with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Lavylites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br>
              <a:rPr lang="de-DE" dirty="0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de-DE" dirty="0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 Never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really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start</a:t>
            </a:r>
            <a:br>
              <a:rPr lang="de-DE" dirty="0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2.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Quit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too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soon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42AB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1995558" y="86278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961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7326BE7A-AD4A-4653-851B-D95E79B3B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29" t="20372" r="9430" b="19577"/>
          <a:stretch/>
        </p:blipFill>
        <p:spPr>
          <a:xfrm>
            <a:off x="2824615" y="1816754"/>
            <a:ext cx="4656913" cy="4426145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Bonus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B9D0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92196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PERSONAL PROFIT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765BE615-B92A-46BA-99E7-756E3D73B700}"/>
              </a:ext>
            </a:extLst>
          </p:cNvPr>
          <p:cNvSpPr/>
          <p:nvPr/>
        </p:nvSpPr>
        <p:spPr>
          <a:xfrm>
            <a:off x="7598611" y="1696766"/>
            <a:ext cx="4383182" cy="416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40" tIns="243840" rIns="243840" bIns="243840" rtlCol="0" anchor="t"/>
          <a:lstStyle/>
          <a:p>
            <a:pPr marL="380990" lvl="0" indent="-380990" defTabSz="1219170">
              <a:buBlip>
                <a:blip r:embed="rId3"/>
              </a:buBlip>
              <a:defRPr/>
            </a:pP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20 %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refund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PV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PV,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Autoactive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additional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defTabSz="1219170">
              <a:defRPr/>
            </a:pPr>
            <a:endParaRPr kumimoji="0" lang="de-DE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80990" lvl="0" indent="-380990" defTabSz="1219170">
              <a:buBlip>
                <a:blip r:embed="rId3"/>
              </a:buBlip>
              <a:defRPr/>
            </a:pP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0" defTabSz="1219170">
              <a:defRPr/>
            </a:pP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Place an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 PV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1219170">
              <a:defRPr/>
            </a:pP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autoactive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rebate</a:t>
            </a: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1219170">
              <a:defRPr/>
            </a:pP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PV (20% out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PV)</a:t>
            </a:r>
            <a:endParaRPr kumimoji="0" lang="de-DE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4798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Autoactive</a:t>
            </a:r>
            <a:r>
              <a:rPr lang="en-US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orders </a:t>
            </a: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396433" y="1165256"/>
            <a:ext cx="8368363" cy="455958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orders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autoactive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0">
              <a:lnSpc>
                <a:spcPct val="150000"/>
              </a:lnSpc>
              <a:spcAft>
                <a:spcPts val="635"/>
              </a:spcAft>
              <a:defRPr/>
            </a:pP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Bonus (20 % on </a:t>
            </a: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orders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exeeding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PV / 28 </a:t>
            </a: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Autoactive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02438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Helps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800100" lvl="1" indent="-342900">
              <a:lnSpc>
                <a:spcPct val="150000"/>
              </a:lnSpc>
              <a:spcAft>
                <a:spcPts val="635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Secure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accumulation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CV‘s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>
              <a:lnSpc>
                <a:spcPct val="150000"/>
              </a:lnSpc>
              <a:spcAft>
                <a:spcPts val="635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participation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bonus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applicable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635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subscription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saved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7615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6620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Binary bonus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B9D0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92196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CONSISTENCY AND STABILITY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765BE615-B92A-46BA-99E7-756E3D73B700}"/>
              </a:ext>
            </a:extLst>
          </p:cNvPr>
          <p:cNvSpPr/>
          <p:nvPr/>
        </p:nvSpPr>
        <p:spPr>
          <a:xfrm>
            <a:off x="7598611" y="1499697"/>
            <a:ext cx="4192336" cy="416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40" tIns="243840" rIns="243840" bIns="243840" rtlCol="0" anchor="t"/>
          <a:lstStyle/>
          <a:p>
            <a:pPr marL="380990" lvl="0" indent="-380990" defTabSz="1219170">
              <a:buBlip>
                <a:blip r:embed="rId2"/>
              </a:buBlip>
              <a:defRPr/>
            </a:pP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weekly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payout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10%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weaker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leg in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binary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(max. 10 000€ /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 defTabSz="1219170">
              <a:defRPr/>
            </a:pP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lvl="0" indent="-380990" defTabSz="1219170">
              <a:buBlip>
                <a:blip r:embed="rId2"/>
              </a:buBlip>
              <a:defRPr/>
            </a:pP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leg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CV‘s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accumulates</a:t>
            </a: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1219170">
              <a:defRPr/>
            </a:pP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lvl="0" indent="-380990" defTabSz="1219170">
              <a:buBlip>
                <a:blip r:embed="rId2"/>
              </a:buBlip>
              <a:defRPr/>
            </a:pP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 requirement: at least 100 PV (starting position Leader 200 PV) personal purchase in 28 days and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sponsored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</a:t>
            </a:r>
            <a:endParaRPr kumimoji="0" lang="de-DE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29158F1-F172-4798-A923-B73DCF6821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 t="26192" r="50000" b="19025"/>
          <a:stretch/>
        </p:blipFill>
        <p:spPr>
          <a:xfrm>
            <a:off x="2824615" y="1814052"/>
            <a:ext cx="4686633" cy="385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316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234777" y="166678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srgbClr val="FB9D0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Qualification</a:t>
            </a: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234777" y="71270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PERSISTANCE AND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STABILITY</a:t>
            </a:r>
          </a:p>
        </p:txBody>
      </p:sp>
      <p:graphicFrame>
        <p:nvGraphicFramePr>
          <p:cNvPr id="6" name="Tabelle 2">
            <a:extLst>
              <a:ext uri="{FF2B5EF4-FFF2-40B4-BE49-F238E27FC236}">
                <a16:creationId xmlns:a16="http://schemas.microsoft.com/office/drawing/2014/main" id="{11CF38B2-FC71-C14A-9EEC-77F1E2EB12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4169"/>
              </p:ext>
            </p:extLst>
          </p:nvPr>
        </p:nvGraphicFramePr>
        <p:xfrm>
          <a:off x="2234776" y="1045561"/>
          <a:ext cx="9741875" cy="5232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48375">
                  <a:extLst>
                    <a:ext uri="{9D8B030D-6E8A-4147-A177-3AD203B41FA5}">
                      <a16:colId xmlns:a16="http://schemas.microsoft.com/office/drawing/2014/main" val="2056937788"/>
                    </a:ext>
                  </a:extLst>
                </a:gridCol>
                <a:gridCol w="1948375">
                  <a:extLst>
                    <a:ext uri="{9D8B030D-6E8A-4147-A177-3AD203B41FA5}">
                      <a16:colId xmlns:a16="http://schemas.microsoft.com/office/drawing/2014/main" val="670073622"/>
                    </a:ext>
                  </a:extLst>
                </a:gridCol>
                <a:gridCol w="1948375">
                  <a:extLst>
                    <a:ext uri="{9D8B030D-6E8A-4147-A177-3AD203B41FA5}">
                      <a16:colId xmlns:a16="http://schemas.microsoft.com/office/drawing/2014/main" val="2821234458"/>
                    </a:ext>
                  </a:extLst>
                </a:gridCol>
                <a:gridCol w="1939700">
                  <a:extLst>
                    <a:ext uri="{9D8B030D-6E8A-4147-A177-3AD203B41FA5}">
                      <a16:colId xmlns:a16="http://schemas.microsoft.com/office/drawing/2014/main" val="4077711174"/>
                    </a:ext>
                  </a:extLst>
                </a:gridCol>
                <a:gridCol w="1957050">
                  <a:extLst>
                    <a:ext uri="{9D8B030D-6E8A-4147-A177-3AD203B41FA5}">
                      <a16:colId xmlns:a16="http://schemas.microsoft.com/office/drawing/2014/main" val="25668800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 LEVELS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 OF THE ACTIVITY (PV)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SALES ON THE WEAKER SIDE (QV)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 PARTNER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BINARY TREE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508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LITE BLUE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500.000*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 partners and networkers on both sides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57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LITE PRO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250.000*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 partners and networkers on both sides</a:t>
                      </a:r>
                    </a:p>
                    <a:p>
                      <a:endParaRPr lang="en-GB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291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LITE 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105.000*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 partners and networkers on both sides</a:t>
                      </a:r>
                    </a:p>
                    <a:p>
                      <a:endParaRPr lang="en-GB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530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AURIUM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50.000*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 partners and networkers on both sides</a:t>
                      </a:r>
                    </a:p>
                    <a:p>
                      <a:endParaRPr lang="en-GB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286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25.000*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 partners and networkers on both sides</a:t>
                      </a:r>
                    </a:p>
                    <a:p>
                      <a:endParaRPr lang="en-GB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582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TITANIUM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13.750*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 partners and networkers on both sides</a:t>
                      </a:r>
                    </a:p>
                    <a:p>
                      <a:endParaRPr lang="en-GB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599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SENIOR 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8.750*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 partners and networkers on both sides</a:t>
                      </a:r>
                    </a:p>
                    <a:p>
                      <a:endParaRPr lang="en-GB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0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5.000*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 partners and networkers on both sides</a:t>
                      </a:r>
                    </a:p>
                    <a:p>
                      <a:endParaRPr lang="en-GB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141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TEAM LEADER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3.125*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 partners and networkers on both sides</a:t>
                      </a:r>
                    </a:p>
                    <a:p>
                      <a:endParaRPr lang="en-GB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385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1.875*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</a:t>
                      </a:r>
                      <a:r>
                        <a:rPr lang="en-GB" sz="7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direct Team Member </a:t>
                      </a:r>
                      <a:r>
                        <a:rPr lang="en-GB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100-100PV  on each side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616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  direct Team Member</a:t>
                      </a:r>
                      <a:r>
                        <a:rPr lang="en-GB" sz="7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100-100PV  on each side</a:t>
                      </a:r>
                      <a:endParaRPr lang="en-GB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619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 direct Team Member 100-100PV on each side</a:t>
                      </a:r>
                      <a:endParaRPr lang="en-GB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676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51678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CD8B07CB-4DD5-A849-BAFB-BF1A27849966}"/>
              </a:ext>
            </a:extLst>
          </p:cNvPr>
          <p:cNvSpPr txBox="1"/>
          <p:nvPr/>
        </p:nvSpPr>
        <p:spPr>
          <a:xfrm>
            <a:off x="7494928" y="6321990"/>
            <a:ext cx="3687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*According to the binary structure</a:t>
            </a:r>
          </a:p>
        </p:txBody>
      </p:sp>
    </p:spTree>
    <p:extLst>
      <p:ext uri="{BB962C8B-B14F-4D97-AF65-F5344CB8AC3E}">
        <p14:creationId xmlns:p14="http://schemas.microsoft.com/office/powerpoint/2010/main" val="15187957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B9D0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Your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B9D0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Lavylites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B9D0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7615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B437DB26-B922-4908-9936-5B08D4F89623}"/>
              </a:ext>
            </a:extLst>
          </p:cNvPr>
          <p:cNvSpPr txBox="1"/>
          <p:nvPr/>
        </p:nvSpPr>
        <p:spPr>
          <a:xfrm>
            <a:off x="2584413" y="1781703"/>
            <a:ext cx="718762" cy="3008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881" tIns="26881" rIns="26881" bIns="26881" numCol="1" spcCol="38100" rtlCol="0" anchor="ctr">
            <a:spAutoFit/>
          </a:bodyPr>
          <a:lstStyle/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2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x2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=4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x2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=8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x2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=16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FB9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30</a:t>
            </a:r>
          </a:p>
        </p:txBody>
      </p:sp>
      <p:sp>
        <p:nvSpPr>
          <p:cNvPr id="7" name="Textfeld 3">
            <a:extLst>
              <a:ext uri="{FF2B5EF4-FFF2-40B4-BE49-F238E27FC236}">
                <a16:creationId xmlns:a16="http://schemas.microsoft.com/office/drawing/2014/main" id="{0F8F5EA3-20BB-4861-B027-284A885168B7}"/>
              </a:ext>
            </a:extLst>
          </p:cNvPr>
          <p:cNvSpPr txBox="1"/>
          <p:nvPr/>
        </p:nvSpPr>
        <p:spPr>
          <a:xfrm>
            <a:off x="4393124" y="1781703"/>
            <a:ext cx="571548" cy="3008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881" tIns="26881" rIns="26881" bIns="26881" numCol="1" spcCol="38100" rtlCol="0" anchor="ctr">
            <a:spAutoFit/>
          </a:bodyPr>
          <a:lstStyle/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3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x3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=9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x3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=27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x3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=81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FB9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120</a:t>
            </a:r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2EEDDEC3-9FC7-4EAA-BA4B-B3DA71C0ACB3}"/>
              </a:ext>
            </a:extLst>
          </p:cNvPr>
          <p:cNvSpPr txBox="1"/>
          <p:nvPr/>
        </p:nvSpPr>
        <p:spPr>
          <a:xfrm>
            <a:off x="5773794" y="1781703"/>
            <a:ext cx="832131" cy="3008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881" tIns="26881" rIns="26881" bIns="26881" numCol="1" spcCol="38100" rtlCol="0" anchor="ctr">
            <a:spAutoFit/>
          </a:bodyPr>
          <a:lstStyle/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4 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x4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 =16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 x4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 =64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 x4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 </a:t>
            </a:r>
            <a:r>
              <a:rPr kumimoji="0" lang="de-DE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=256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FB9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424</a:t>
            </a:r>
          </a:p>
        </p:txBody>
      </p:sp>
      <p:sp>
        <p:nvSpPr>
          <p:cNvPr id="10" name="Textfeld 5">
            <a:extLst>
              <a:ext uri="{FF2B5EF4-FFF2-40B4-BE49-F238E27FC236}">
                <a16:creationId xmlns:a16="http://schemas.microsoft.com/office/drawing/2014/main" id="{D522A803-C846-4579-9CFD-DD4D87A8CB17}"/>
              </a:ext>
            </a:extLst>
          </p:cNvPr>
          <p:cNvSpPr txBox="1"/>
          <p:nvPr/>
        </p:nvSpPr>
        <p:spPr>
          <a:xfrm>
            <a:off x="7547453" y="1781703"/>
            <a:ext cx="762064" cy="3008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881" tIns="26881" rIns="26881" bIns="26881" numCol="1" spcCol="38100" rtlCol="0" anchor="ctr">
            <a:spAutoFit/>
          </a:bodyPr>
          <a:lstStyle/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5 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x5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 =25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 x5 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=125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 x5 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=625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FB9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780</a:t>
            </a:r>
          </a:p>
        </p:txBody>
      </p:sp>
      <p:sp>
        <p:nvSpPr>
          <p:cNvPr id="11" name="Textfeld 8">
            <a:extLst>
              <a:ext uri="{FF2B5EF4-FFF2-40B4-BE49-F238E27FC236}">
                <a16:creationId xmlns:a16="http://schemas.microsoft.com/office/drawing/2014/main" id="{14056F56-6303-4087-8EFF-1C2C07B872DD}"/>
              </a:ext>
            </a:extLst>
          </p:cNvPr>
          <p:cNvSpPr txBox="1"/>
          <p:nvPr/>
        </p:nvSpPr>
        <p:spPr>
          <a:xfrm>
            <a:off x="9054020" y="4425619"/>
            <a:ext cx="2138958" cy="159317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881" tIns="26881" rIns="26881" bIns="26881" numCol="1" spcCol="38100" rtlCol="0" anchor="ctr">
            <a:spAutoFit/>
          </a:bodyPr>
          <a:lstStyle/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Example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:</a:t>
            </a:r>
          </a:p>
          <a:p>
            <a:pPr marL="0" marR="0" lvl="0" indent="0" algn="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Ø 100 € </a:t>
            </a:r>
          </a:p>
          <a:p>
            <a:pPr lvl="0" algn="r" defTabSz="309159" latinLnBrk="1" hangingPunct="0">
              <a:defRPr/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  <a:t>Monthly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  <a:t>sales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b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</a:b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  <a:t>7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% </a:t>
            </a:r>
          </a:p>
          <a:p>
            <a:pPr lvl="0" algn="r" defTabSz="309159" latinLnBrk="1" hangingPunct="0">
              <a:defRPr/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  <a:t>Compensation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/>
            </a:endParaRPr>
          </a:p>
        </p:txBody>
      </p:sp>
      <p:pic>
        <p:nvPicPr>
          <p:cNvPr id="12" name="Bild 9" descr="shutterstock_207797236.jpg">
            <a:extLst>
              <a:ext uri="{FF2B5EF4-FFF2-40B4-BE49-F238E27FC236}">
                <a16:creationId xmlns:a16="http://schemas.microsoft.com/office/drawing/2014/main" id="{42E6A577-F1AE-479C-AE00-C2037C948B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r="13110" b="11009"/>
          <a:stretch/>
        </p:blipFill>
        <p:spPr>
          <a:xfrm>
            <a:off x="9264779" y="1817412"/>
            <a:ext cx="1928199" cy="1819527"/>
          </a:xfrm>
          <a:prstGeom prst="rect">
            <a:avLst/>
          </a:prstGeom>
          <a:effectLst/>
        </p:spPr>
      </p:pic>
      <p:sp>
        <p:nvSpPr>
          <p:cNvPr id="16" name="Textfeld 11">
            <a:extLst>
              <a:ext uri="{FF2B5EF4-FFF2-40B4-BE49-F238E27FC236}">
                <a16:creationId xmlns:a16="http://schemas.microsoft.com/office/drawing/2014/main" id="{C31659EE-1E35-41AE-A990-5190B1020145}"/>
              </a:ext>
            </a:extLst>
          </p:cNvPr>
          <p:cNvSpPr txBox="1"/>
          <p:nvPr/>
        </p:nvSpPr>
        <p:spPr>
          <a:xfrm>
            <a:off x="2263509" y="5335061"/>
            <a:ext cx="1408451" cy="700618"/>
          </a:xfrm>
          <a:prstGeom prst="rect">
            <a:avLst/>
          </a:prstGeom>
          <a:solidFill>
            <a:srgbClr val="FB9D07">
              <a:alpha val="69804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881" tIns="26881" rIns="26881" bIns="26881" numCol="1" spcCol="38100" rtlCol="0" anchor="ctr">
            <a:spAutoFit/>
          </a:bodyPr>
          <a:lstStyle/>
          <a:p>
            <a:pPr marL="0" marR="0" lvl="0" indent="0" algn="ct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3.000 x 7%</a:t>
            </a:r>
          </a:p>
          <a:p>
            <a:pPr marL="0" marR="0" lvl="0" indent="0" algn="ct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=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210 €</a:t>
            </a:r>
          </a:p>
        </p:txBody>
      </p:sp>
      <p:sp>
        <p:nvSpPr>
          <p:cNvPr id="18" name="Textfeld 12">
            <a:extLst>
              <a:ext uri="{FF2B5EF4-FFF2-40B4-BE49-F238E27FC236}">
                <a16:creationId xmlns:a16="http://schemas.microsoft.com/office/drawing/2014/main" id="{533E069A-7923-407D-B0D8-C8B82CBBD070}"/>
              </a:ext>
            </a:extLst>
          </p:cNvPr>
          <p:cNvSpPr txBox="1"/>
          <p:nvPr/>
        </p:nvSpPr>
        <p:spPr>
          <a:xfrm>
            <a:off x="3973814" y="5335061"/>
            <a:ext cx="1408451" cy="700618"/>
          </a:xfrm>
          <a:prstGeom prst="rect">
            <a:avLst/>
          </a:prstGeom>
          <a:solidFill>
            <a:srgbClr val="FB9D07">
              <a:alpha val="69804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881" tIns="26881" rIns="26881" bIns="26881" numCol="1" spcCol="38100" rtlCol="0" anchor="ctr">
            <a:spAutoFit/>
          </a:bodyPr>
          <a:lstStyle/>
          <a:p>
            <a:pPr marL="0" marR="0" lvl="0" indent="0" algn="ct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12.000 x 7%</a:t>
            </a:r>
          </a:p>
          <a:p>
            <a:pPr marL="0" marR="0" lvl="0" indent="0" algn="ct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=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840 €</a:t>
            </a:r>
          </a:p>
        </p:txBody>
      </p:sp>
      <p:sp>
        <p:nvSpPr>
          <p:cNvPr id="19" name="Textfeld 13">
            <a:extLst>
              <a:ext uri="{FF2B5EF4-FFF2-40B4-BE49-F238E27FC236}">
                <a16:creationId xmlns:a16="http://schemas.microsoft.com/office/drawing/2014/main" id="{DE026B89-DBF9-4ABB-AF29-A200EF99A85E}"/>
              </a:ext>
            </a:extLst>
          </p:cNvPr>
          <p:cNvSpPr txBox="1"/>
          <p:nvPr/>
        </p:nvSpPr>
        <p:spPr>
          <a:xfrm>
            <a:off x="5684119" y="5335061"/>
            <a:ext cx="1408451" cy="700618"/>
          </a:xfrm>
          <a:prstGeom prst="rect">
            <a:avLst/>
          </a:prstGeom>
          <a:solidFill>
            <a:srgbClr val="FB9D07">
              <a:alpha val="69804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881" tIns="26881" rIns="26881" bIns="26881" numCol="1" spcCol="38100" rtlCol="0" anchor="ctr">
            <a:spAutoFit/>
          </a:bodyPr>
          <a:lstStyle/>
          <a:p>
            <a:pPr marL="0" marR="0" lvl="0" indent="0" algn="ct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42.400 x 7%</a:t>
            </a:r>
          </a:p>
          <a:p>
            <a:pPr marL="0" marR="0" lvl="0" indent="0" algn="ct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=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2.968 €</a:t>
            </a:r>
          </a:p>
        </p:txBody>
      </p:sp>
      <p:sp>
        <p:nvSpPr>
          <p:cNvPr id="20" name="Textfeld 14">
            <a:extLst>
              <a:ext uri="{FF2B5EF4-FFF2-40B4-BE49-F238E27FC236}">
                <a16:creationId xmlns:a16="http://schemas.microsoft.com/office/drawing/2014/main" id="{293F45F7-FDF5-4E04-9B05-9E1B3322512A}"/>
              </a:ext>
            </a:extLst>
          </p:cNvPr>
          <p:cNvSpPr txBox="1"/>
          <p:nvPr/>
        </p:nvSpPr>
        <p:spPr>
          <a:xfrm>
            <a:off x="7362340" y="5318171"/>
            <a:ext cx="1408451" cy="700618"/>
          </a:xfrm>
          <a:prstGeom prst="rect">
            <a:avLst/>
          </a:prstGeom>
          <a:solidFill>
            <a:srgbClr val="FB9D07">
              <a:alpha val="69804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881" tIns="26881" rIns="26881" bIns="26881" numCol="1" spcCol="38100" rtlCol="0" anchor="ctr">
            <a:spAutoFit/>
          </a:bodyPr>
          <a:lstStyle/>
          <a:p>
            <a:pPr marL="0" marR="0" lvl="0" indent="0" algn="ct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78.000 x 7%</a:t>
            </a:r>
          </a:p>
          <a:p>
            <a:pPr marL="0" marR="0" lvl="0" indent="0" algn="ctr" defTabSz="30915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=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5.460 €</a:t>
            </a:r>
          </a:p>
        </p:txBody>
      </p:sp>
    </p:spTree>
    <p:extLst>
      <p:ext uri="{BB962C8B-B14F-4D97-AF65-F5344CB8AC3E}">
        <p14:creationId xmlns:p14="http://schemas.microsoft.com/office/powerpoint/2010/main" val="26446210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9FA2B4E9-E976-4DA1-965D-9FD0CBC51554}"/>
              </a:ext>
            </a:extLst>
          </p:cNvPr>
          <p:cNvSpPr txBox="1"/>
          <p:nvPr/>
        </p:nvSpPr>
        <p:spPr>
          <a:xfrm>
            <a:off x="1899920" y="0"/>
            <a:ext cx="9499600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3241" marR="0" lvl="0" indent="-403241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47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de-DE" sz="3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DUPLICATABLE BUSINESS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458DA43-15AF-4544-B65A-604442DE7E16}"/>
              </a:ext>
            </a:extLst>
          </p:cNvPr>
          <p:cNvSpPr txBox="1"/>
          <p:nvPr/>
        </p:nvSpPr>
        <p:spPr>
          <a:xfrm>
            <a:off x="1358283" y="1037668"/>
            <a:ext cx="10498437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3241" lvl="0" indent="-403241" algn="ctr" defTabSz="1219170">
              <a:lnSpc>
                <a:spcPct val="150000"/>
              </a:lnSpc>
              <a:spcAft>
                <a:spcPts val="847"/>
              </a:spcAft>
              <a:buBlip>
                <a:blip r:embed="rId2"/>
              </a:buBlip>
              <a:defRPr/>
            </a:pP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IS POSSIBLE WHEN YOU ENROLL 1 PERSON PER MONTH AND THEY DO THE SAME THING YOU DO MONTH AFTER MONTH?!</a:t>
            </a:r>
            <a:endParaRPr lang="de-DE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 descr="Zwei Männer Silhouette">
            <a:extLst>
              <a:ext uri="{FF2B5EF4-FFF2-40B4-BE49-F238E27FC236}">
                <a16:creationId xmlns:a16="http://schemas.microsoft.com/office/drawing/2014/main" id="{C1A91F7E-AEB5-420F-BB63-88009D5A6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8351" y="2558393"/>
            <a:ext cx="914400" cy="914400"/>
          </a:xfrm>
          <a:prstGeom prst="rect">
            <a:avLst/>
          </a:prstGeom>
        </p:spPr>
      </p:pic>
      <p:pic>
        <p:nvPicPr>
          <p:cNvPr id="12" name="Grafik 11" descr="Zwei Männer Silhouette">
            <a:extLst>
              <a:ext uri="{FF2B5EF4-FFF2-40B4-BE49-F238E27FC236}">
                <a16:creationId xmlns:a16="http://schemas.microsoft.com/office/drawing/2014/main" id="{CF2CC6D8-D679-448C-99ED-4358F51D4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8351" y="5754062"/>
            <a:ext cx="914400" cy="914400"/>
          </a:xfrm>
          <a:prstGeom prst="rect">
            <a:avLst/>
          </a:prstGeom>
        </p:spPr>
      </p:pic>
      <p:pic>
        <p:nvPicPr>
          <p:cNvPr id="13" name="Grafik 12" descr="Zwei Männer Silhouette">
            <a:extLst>
              <a:ext uri="{FF2B5EF4-FFF2-40B4-BE49-F238E27FC236}">
                <a16:creationId xmlns:a16="http://schemas.microsoft.com/office/drawing/2014/main" id="{5F02F35B-FD1F-4633-8119-E5D3B3F5F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8351" y="3623616"/>
            <a:ext cx="914400" cy="914400"/>
          </a:xfrm>
          <a:prstGeom prst="rect">
            <a:avLst/>
          </a:prstGeom>
        </p:spPr>
      </p:pic>
      <p:pic>
        <p:nvPicPr>
          <p:cNvPr id="14" name="Grafik 13" descr="Zwei Männer Silhouette">
            <a:extLst>
              <a:ext uri="{FF2B5EF4-FFF2-40B4-BE49-F238E27FC236}">
                <a16:creationId xmlns:a16="http://schemas.microsoft.com/office/drawing/2014/main" id="{284CA4C0-2029-48BF-83E5-9D45B9889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8351" y="4688839"/>
            <a:ext cx="914400" cy="914400"/>
          </a:xfrm>
          <a:prstGeom prst="rect">
            <a:avLst/>
          </a:prstGeom>
        </p:spPr>
      </p:pic>
      <p:pic>
        <p:nvPicPr>
          <p:cNvPr id="15" name="Grafik 14" descr="Zwei Männer Silhouette">
            <a:extLst>
              <a:ext uri="{FF2B5EF4-FFF2-40B4-BE49-F238E27FC236}">
                <a16:creationId xmlns:a16="http://schemas.microsoft.com/office/drawing/2014/main" id="{75BBDFA5-F63E-4399-BFE2-62C366643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6961" y="4834697"/>
            <a:ext cx="914400" cy="914400"/>
          </a:xfrm>
          <a:prstGeom prst="rect">
            <a:avLst/>
          </a:prstGeom>
        </p:spPr>
      </p:pic>
      <p:pic>
        <p:nvPicPr>
          <p:cNvPr id="16" name="Grafik 15" descr="Zwei Männer Silhouette">
            <a:extLst>
              <a:ext uri="{FF2B5EF4-FFF2-40B4-BE49-F238E27FC236}">
                <a16:creationId xmlns:a16="http://schemas.microsoft.com/office/drawing/2014/main" id="{C277EAA4-BBE3-48D3-B347-54C79484C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6961" y="3676658"/>
            <a:ext cx="914400" cy="914400"/>
          </a:xfrm>
          <a:prstGeom prst="rect">
            <a:avLst/>
          </a:prstGeom>
        </p:spPr>
      </p:pic>
      <p:pic>
        <p:nvPicPr>
          <p:cNvPr id="17" name="Grafik 16" descr="Zwei Männer Silhouette">
            <a:extLst>
              <a:ext uri="{FF2B5EF4-FFF2-40B4-BE49-F238E27FC236}">
                <a16:creationId xmlns:a16="http://schemas.microsoft.com/office/drawing/2014/main" id="{5135BB59-0BF9-455E-8640-AE5C05880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0646" y="2558393"/>
            <a:ext cx="914400" cy="914400"/>
          </a:xfrm>
          <a:prstGeom prst="rect">
            <a:avLst/>
          </a:prstGeom>
        </p:spPr>
      </p:pic>
      <p:pic>
        <p:nvPicPr>
          <p:cNvPr id="18" name="Grafik 17" descr="Zwei Männer Silhouette">
            <a:extLst>
              <a:ext uri="{FF2B5EF4-FFF2-40B4-BE49-F238E27FC236}">
                <a16:creationId xmlns:a16="http://schemas.microsoft.com/office/drawing/2014/main" id="{EED82162-A3F0-4ABF-88BE-6A68AD7CC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13471" y="3273196"/>
            <a:ext cx="914400" cy="914400"/>
          </a:xfrm>
          <a:prstGeom prst="rect">
            <a:avLst/>
          </a:prstGeom>
        </p:spPr>
      </p:pic>
      <p:pic>
        <p:nvPicPr>
          <p:cNvPr id="19" name="Grafik 18" descr="Zwei Männer Silhouette">
            <a:extLst>
              <a:ext uri="{FF2B5EF4-FFF2-40B4-BE49-F238E27FC236}">
                <a16:creationId xmlns:a16="http://schemas.microsoft.com/office/drawing/2014/main" id="{E73919E0-586C-4976-BED9-669DCE1ED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8105" y="4667056"/>
            <a:ext cx="914400" cy="914400"/>
          </a:xfrm>
          <a:prstGeom prst="rect">
            <a:avLst/>
          </a:prstGeom>
        </p:spPr>
      </p:pic>
      <p:pic>
        <p:nvPicPr>
          <p:cNvPr id="20" name="Grafik 19" descr="Zwei Männer Silhouette">
            <a:extLst>
              <a:ext uri="{FF2B5EF4-FFF2-40B4-BE49-F238E27FC236}">
                <a16:creationId xmlns:a16="http://schemas.microsoft.com/office/drawing/2014/main" id="{8415625F-9FA5-48AE-8DE4-18212FDDE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17477" y="5847079"/>
            <a:ext cx="914400" cy="914400"/>
          </a:xfrm>
          <a:prstGeom prst="rect">
            <a:avLst/>
          </a:prstGeom>
        </p:spPr>
      </p:pic>
      <p:pic>
        <p:nvPicPr>
          <p:cNvPr id="21" name="Grafik 20" descr="Zwei Männer Silhouette">
            <a:extLst>
              <a:ext uri="{FF2B5EF4-FFF2-40B4-BE49-F238E27FC236}">
                <a16:creationId xmlns:a16="http://schemas.microsoft.com/office/drawing/2014/main" id="{3C6067DF-C8DA-4983-B49C-9B9A5A6EB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03333" y="3920297"/>
            <a:ext cx="914400" cy="914400"/>
          </a:xfrm>
          <a:prstGeom prst="rect">
            <a:avLst/>
          </a:prstGeom>
        </p:spPr>
      </p:pic>
      <p:pic>
        <p:nvPicPr>
          <p:cNvPr id="22" name="Grafik 21" descr="Zwei Männer Silhouette">
            <a:extLst>
              <a:ext uri="{FF2B5EF4-FFF2-40B4-BE49-F238E27FC236}">
                <a16:creationId xmlns:a16="http://schemas.microsoft.com/office/drawing/2014/main" id="{3970E679-B4A2-4F5E-8D5C-118549D6B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8402" y="3920297"/>
            <a:ext cx="914400" cy="91440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9F0EC07C-C7B3-49F0-ADD5-45192FDCFA0C}"/>
              </a:ext>
            </a:extLst>
          </p:cNvPr>
          <p:cNvSpPr txBox="1"/>
          <p:nvPr/>
        </p:nvSpPr>
        <p:spPr>
          <a:xfrm flipH="1">
            <a:off x="3437374" y="2768000"/>
            <a:ext cx="621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chemeClr val="tx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D15E8A2-3E28-4EDE-B620-CB1FD21CFEBE}"/>
              </a:ext>
            </a:extLst>
          </p:cNvPr>
          <p:cNvSpPr txBox="1"/>
          <p:nvPr/>
        </p:nvSpPr>
        <p:spPr>
          <a:xfrm>
            <a:off x="3492751" y="511106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200" b="1" dirty="0">
                <a:solidFill>
                  <a:schemeClr val="tx2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48670A5-F132-4271-B844-06022D93F232}"/>
              </a:ext>
            </a:extLst>
          </p:cNvPr>
          <p:cNvSpPr txBox="1"/>
          <p:nvPr/>
        </p:nvSpPr>
        <p:spPr>
          <a:xfrm>
            <a:off x="3437374" y="3890844"/>
            <a:ext cx="61513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200" b="1" dirty="0">
                <a:solidFill>
                  <a:schemeClr val="tx2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2C3FCFCC-E68D-472D-9C6B-A52BE3801C21}"/>
              </a:ext>
            </a:extLst>
          </p:cNvPr>
          <p:cNvSpPr txBox="1"/>
          <p:nvPr/>
        </p:nvSpPr>
        <p:spPr>
          <a:xfrm>
            <a:off x="3226802" y="609835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600" b="1" dirty="0">
                <a:solidFill>
                  <a:schemeClr val="tx2">
                    <a:lumMod val="50000"/>
                  </a:schemeClr>
                </a:solidFill>
              </a:rPr>
              <a:t>16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1CE8606-1F47-44C5-BAF3-2C289FAE520B}"/>
              </a:ext>
            </a:extLst>
          </p:cNvPr>
          <p:cNvSpPr txBox="1"/>
          <p:nvPr/>
        </p:nvSpPr>
        <p:spPr>
          <a:xfrm>
            <a:off x="5384800" y="2919841"/>
            <a:ext cx="3637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600" b="1" dirty="0">
                <a:solidFill>
                  <a:schemeClr val="tx2">
                    <a:lumMod val="50000"/>
                  </a:schemeClr>
                </a:solidFill>
              </a:rPr>
              <a:t>32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B762517D-CA2C-4B01-9C16-2AFAA60A6001}"/>
              </a:ext>
            </a:extLst>
          </p:cNvPr>
          <p:cNvSpPr txBox="1"/>
          <p:nvPr/>
        </p:nvSpPr>
        <p:spPr>
          <a:xfrm rot="10800000" flipV="1">
            <a:off x="5389130" y="4028415"/>
            <a:ext cx="3881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600" b="1" dirty="0">
                <a:solidFill>
                  <a:schemeClr val="tx2">
                    <a:lumMod val="50000"/>
                  </a:schemeClr>
                </a:solidFill>
              </a:rPr>
              <a:t>64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87E305A-4645-49A3-A62C-4702444DA74A}"/>
              </a:ext>
            </a:extLst>
          </p:cNvPr>
          <p:cNvSpPr txBox="1"/>
          <p:nvPr/>
        </p:nvSpPr>
        <p:spPr>
          <a:xfrm>
            <a:off x="5384800" y="520235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600" b="1" dirty="0">
                <a:solidFill>
                  <a:schemeClr val="tx2">
                    <a:lumMod val="50000"/>
                  </a:schemeClr>
                </a:solidFill>
              </a:rPr>
              <a:t>128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EABBA463-2AFF-42CB-940B-9BD8CD784E27}"/>
              </a:ext>
            </a:extLst>
          </p:cNvPr>
          <p:cNvSpPr txBox="1"/>
          <p:nvPr/>
        </p:nvSpPr>
        <p:spPr>
          <a:xfrm>
            <a:off x="5360402" y="618400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600" b="1" dirty="0">
                <a:solidFill>
                  <a:schemeClr val="tx2">
                    <a:lumMod val="50000"/>
                  </a:schemeClr>
                </a:solidFill>
              </a:rPr>
              <a:t>256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78CCD7B7-8AA2-49A6-AE6F-ADE81A687EBE}"/>
              </a:ext>
            </a:extLst>
          </p:cNvPr>
          <p:cNvSpPr txBox="1"/>
          <p:nvPr/>
        </p:nvSpPr>
        <p:spPr>
          <a:xfrm>
            <a:off x="7376912" y="361942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600" b="1" dirty="0">
                <a:solidFill>
                  <a:schemeClr val="tx2">
                    <a:lumMod val="50000"/>
                  </a:schemeClr>
                </a:solidFill>
              </a:rPr>
              <a:t>512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D99C4C6B-518B-42EA-97FF-FAD05F0BB320}"/>
              </a:ext>
            </a:extLst>
          </p:cNvPr>
          <p:cNvSpPr txBox="1"/>
          <p:nvPr/>
        </p:nvSpPr>
        <p:spPr>
          <a:xfrm>
            <a:off x="7307455" y="5024009"/>
            <a:ext cx="6736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600" b="1" dirty="0">
                <a:solidFill>
                  <a:schemeClr val="tx2">
                    <a:lumMod val="50000"/>
                  </a:schemeClr>
                </a:solidFill>
              </a:rPr>
              <a:t>1024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A0BCE701-6BA3-4FE4-9848-0D039DB1E224}"/>
              </a:ext>
            </a:extLst>
          </p:cNvPr>
          <p:cNvSpPr txBox="1"/>
          <p:nvPr/>
        </p:nvSpPr>
        <p:spPr>
          <a:xfrm>
            <a:off x="9022080" y="4285013"/>
            <a:ext cx="7020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600" b="1" dirty="0">
                <a:solidFill>
                  <a:schemeClr val="tx2">
                    <a:lumMod val="50000"/>
                  </a:schemeClr>
                </a:solidFill>
              </a:rPr>
              <a:t>2048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B642962F-C8EA-4473-84FB-54A646CBF73B}"/>
              </a:ext>
            </a:extLst>
          </p:cNvPr>
          <p:cNvSpPr txBox="1"/>
          <p:nvPr/>
        </p:nvSpPr>
        <p:spPr>
          <a:xfrm>
            <a:off x="10732377" y="4283050"/>
            <a:ext cx="8019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600" b="1" dirty="0">
                <a:solidFill>
                  <a:schemeClr val="accent4">
                    <a:lumMod val="50000"/>
                  </a:schemeClr>
                </a:solidFill>
              </a:rPr>
              <a:t>4096</a:t>
            </a:r>
          </a:p>
        </p:txBody>
      </p:sp>
      <p:pic>
        <p:nvPicPr>
          <p:cNvPr id="5" name="Grafik 4" descr="Wunderkerze mit einfarbiger Füllung">
            <a:extLst>
              <a:ext uri="{FF2B5EF4-FFF2-40B4-BE49-F238E27FC236}">
                <a16:creationId xmlns:a16="http://schemas.microsoft.com/office/drawing/2014/main" id="{D2201F52-6CD0-44AF-A54C-3E21ED8C6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8842" y="5069026"/>
            <a:ext cx="1692453" cy="1692453"/>
          </a:xfrm>
          <a:prstGeom prst="rect">
            <a:avLst/>
          </a:prstGeom>
        </p:spPr>
      </p:pic>
      <p:pic>
        <p:nvPicPr>
          <p:cNvPr id="32" name="Bild 2">
            <a:extLst>
              <a:ext uri="{FF2B5EF4-FFF2-40B4-BE49-F238E27FC236}">
                <a16:creationId xmlns:a16="http://schemas.microsoft.com/office/drawing/2014/main" id="{48AB4D98-E2BB-433C-85D2-BF081F25A7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-29675" t="-371" r="-12121" b="4505"/>
          <a:stretch/>
        </p:blipFill>
        <p:spPr>
          <a:xfrm>
            <a:off x="11203685" y="5933155"/>
            <a:ext cx="988315" cy="890915"/>
          </a:xfrm>
          <a:custGeom>
            <a:avLst/>
            <a:gdLst/>
            <a:ahLst/>
            <a:cxnLst/>
            <a:rect l="l" t="t" r="r" b="b"/>
            <a:pathLst>
              <a:path w="1792581" h="1615920">
                <a:moveTo>
                  <a:pt x="511427" y="0"/>
                </a:moveTo>
                <a:cubicBezTo>
                  <a:pt x="1282876" y="0"/>
                  <a:pt x="1282876" y="0"/>
                  <a:pt x="1282876" y="0"/>
                </a:cubicBezTo>
                <a:cubicBezTo>
                  <a:pt x="1321907" y="0"/>
                  <a:pt x="1372419" y="28022"/>
                  <a:pt x="1393082" y="63050"/>
                </a:cubicBezTo>
                <a:cubicBezTo>
                  <a:pt x="1778805" y="742576"/>
                  <a:pt x="1778805" y="742576"/>
                  <a:pt x="1778805" y="742576"/>
                </a:cubicBezTo>
                <a:cubicBezTo>
                  <a:pt x="1797173" y="779939"/>
                  <a:pt x="1797173" y="835982"/>
                  <a:pt x="1778805" y="873345"/>
                </a:cubicBezTo>
                <a:cubicBezTo>
                  <a:pt x="1393082" y="1552872"/>
                  <a:pt x="1393082" y="1552872"/>
                  <a:pt x="1393082" y="1552872"/>
                </a:cubicBezTo>
                <a:cubicBezTo>
                  <a:pt x="1372419" y="1587899"/>
                  <a:pt x="1321907" y="1615920"/>
                  <a:pt x="1282876" y="1615920"/>
                </a:cubicBezTo>
                <a:lnTo>
                  <a:pt x="511427" y="1615920"/>
                </a:lnTo>
                <a:cubicBezTo>
                  <a:pt x="470101" y="1615920"/>
                  <a:pt x="419590" y="1587899"/>
                  <a:pt x="401222" y="1552872"/>
                </a:cubicBezTo>
                <a:cubicBezTo>
                  <a:pt x="15498" y="873345"/>
                  <a:pt x="15498" y="873345"/>
                  <a:pt x="15498" y="873345"/>
                </a:cubicBezTo>
                <a:cubicBezTo>
                  <a:pt x="-5166" y="835982"/>
                  <a:pt x="-5166" y="779939"/>
                  <a:pt x="15498" y="742576"/>
                </a:cubicBezTo>
                <a:cubicBezTo>
                  <a:pt x="401222" y="63050"/>
                  <a:pt x="401222" y="63050"/>
                  <a:pt x="401222" y="63050"/>
                </a:cubicBezTo>
                <a:cubicBezTo>
                  <a:pt x="419590" y="28022"/>
                  <a:pt x="470101" y="0"/>
                  <a:pt x="511427" y="0"/>
                </a:cubicBezTo>
                <a:close/>
              </a:path>
            </a:pathLst>
          </a:cu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3DD1C895-EF57-406C-910F-777906D4EF40}"/>
              </a:ext>
            </a:extLst>
          </p:cNvPr>
          <p:cNvSpPr txBox="1"/>
          <p:nvPr/>
        </p:nvSpPr>
        <p:spPr>
          <a:xfrm>
            <a:off x="7307454" y="2595168"/>
            <a:ext cx="67594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800" b="1" dirty="0">
                <a:solidFill>
                  <a:schemeClr val="accent4">
                    <a:lumMod val="50000"/>
                  </a:schemeClr>
                </a:solidFill>
              </a:rPr>
              <a:t>4096 TEAMMEMBER = 20480€</a:t>
            </a:r>
          </a:p>
        </p:txBody>
      </p:sp>
    </p:spTree>
    <p:extLst>
      <p:ext uri="{BB962C8B-B14F-4D97-AF65-F5344CB8AC3E}">
        <p14:creationId xmlns:p14="http://schemas.microsoft.com/office/powerpoint/2010/main" val="417557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  <p:bldP spid="41" grpId="0"/>
      <p:bldP spid="43" grpId="0"/>
      <p:bldP spid="45" grpId="0"/>
      <p:bldP spid="3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opportunities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B9D0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7615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D875A62-8D0D-44FC-ABA7-E2CD7FF9F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615" y="2870159"/>
            <a:ext cx="2841598" cy="305752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16DF77-5FF1-4915-9E96-BC30110439A6}"/>
              </a:ext>
            </a:extLst>
          </p:cNvPr>
          <p:cNvSpPr txBox="1"/>
          <p:nvPr/>
        </p:nvSpPr>
        <p:spPr>
          <a:xfrm>
            <a:off x="5730907" y="2870159"/>
            <a:ext cx="4814138" cy="364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1.125 – 1.750 	EUR / </a:t>
            </a:r>
            <a:r>
              <a:rPr kumimoji="0" lang="de-DE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week</a:t>
            </a: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  <a:p>
            <a:pPr lvl="0">
              <a:spcAft>
                <a:spcPts val="700"/>
              </a:spcAft>
              <a:defRPr/>
            </a:pP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625 – 1.625 		EUR / </a:t>
            </a:r>
            <a:r>
              <a:rPr lang="de-DE" sz="2800" kern="0" dirty="0" err="1">
                <a:solidFill>
                  <a:prstClr val="black"/>
                </a:solidFill>
              </a:rPr>
              <a:t>week</a:t>
            </a:r>
            <a:r>
              <a:rPr lang="de-DE" sz="2800" kern="0" dirty="0">
                <a:solidFill>
                  <a:prstClr val="black"/>
                </a:solidFill>
              </a:rPr>
              <a:t>*</a:t>
            </a:r>
          </a:p>
          <a:p>
            <a:pPr lvl="0">
              <a:spcAft>
                <a:spcPts val="700"/>
              </a:spcAft>
              <a:defRPr/>
            </a:pP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375– </a:t>
            </a:r>
            <a:r>
              <a:rPr lang="de-DE" sz="2800" kern="0" dirty="0">
                <a:solidFill>
                  <a:prstClr val="black"/>
                </a:solidFill>
                <a:latin typeface="Calibri" panose="020F0502020204030204"/>
              </a:rPr>
              <a:t>1.</a:t>
            </a: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000		EUR / </a:t>
            </a:r>
            <a:r>
              <a:rPr lang="de-DE" sz="2800" kern="0" dirty="0" err="1">
                <a:solidFill>
                  <a:prstClr val="black"/>
                </a:solidFill>
              </a:rPr>
              <a:t>week</a:t>
            </a:r>
            <a:r>
              <a:rPr lang="de-DE" sz="2800" kern="0" dirty="0">
                <a:solidFill>
                  <a:prstClr val="black"/>
                </a:solidFill>
              </a:rPr>
              <a:t>*</a:t>
            </a:r>
          </a:p>
          <a:p>
            <a:pPr lvl="0">
              <a:spcAft>
                <a:spcPts val="700"/>
              </a:spcAft>
              <a:defRPr/>
            </a:pP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– 375 		EUR / </a:t>
            </a:r>
            <a:r>
              <a:rPr lang="de-DE" sz="2800" kern="0" dirty="0" err="1">
                <a:solidFill>
                  <a:prstClr val="black"/>
                </a:solidFill>
              </a:rPr>
              <a:t>week</a:t>
            </a:r>
            <a:r>
              <a:rPr lang="de-DE" sz="2800" kern="0" dirty="0">
                <a:solidFill>
                  <a:prstClr val="black"/>
                </a:solidFill>
              </a:rPr>
              <a:t>*</a:t>
            </a:r>
          </a:p>
          <a:p>
            <a:pPr lvl="0">
              <a:spcAft>
                <a:spcPts val="700"/>
              </a:spcAft>
              <a:defRPr/>
            </a:pP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– 250 		EUR / </a:t>
            </a:r>
            <a:r>
              <a:rPr lang="de-DE" sz="2800" kern="0" dirty="0" err="1">
                <a:solidFill>
                  <a:prstClr val="black"/>
                </a:solidFill>
              </a:rPr>
              <a:t>week</a:t>
            </a:r>
            <a:r>
              <a:rPr lang="de-DE" sz="2800" kern="0" dirty="0">
                <a:solidFill>
                  <a:prstClr val="black"/>
                </a:solidFill>
              </a:rPr>
              <a:t>*</a:t>
            </a:r>
          </a:p>
          <a:p>
            <a:pPr>
              <a:spcAft>
                <a:spcPts val="700"/>
              </a:spcAft>
              <a:defRPr/>
            </a:pP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– 187 		EUR / </a:t>
            </a:r>
            <a:r>
              <a:rPr lang="de-DE" sz="2800" kern="0" dirty="0" err="1">
                <a:solidFill>
                  <a:prstClr val="black"/>
                </a:solidFill>
              </a:rPr>
              <a:t>week</a:t>
            </a:r>
            <a:r>
              <a:rPr lang="de-DE" sz="2800" kern="0" dirty="0">
                <a:solidFill>
                  <a:prstClr val="black"/>
                </a:solidFill>
              </a:rPr>
              <a:t>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B254875-058D-4BAB-8238-95627BE60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615" y="1510649"/>
            <a:ext cx="2850897" cy="48525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76B9977-140E-4ACB-938A-63F320BD0C78}"/>
              </a:ext>
            </a:extLst>
          </p:cNvPr>
          <p:cNvSpPr txBox="1"/>
          <p:nvPr/>
        </p:nvSpPr>
        <p:spPr>
          <a:xfrm>
            <a:off x="2824615" y="1872943"/>
            <a:ext cx="2423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ECD9B9F-00DC-4C48-9D00-7A8E6505ABB1}"/>
              </a:ext>
            </a:extLst>
          </p:cNvPr>
          <p:cNvSpPr/>
          <p:nvPr/>
        </p:nvSpPr>
        <p:spPr>
          <a:xfrm>
            <a:off x="5730907" y="1491668"/>
            <a:ext cx="471635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kern="0" noProof="0" dirty="0">
                <a:solidFill>
                  <a:prstClr val="black"/>
                </a:solidFill>
                <a:latin typeface="Calibri" panose="020F0502020204030204"/>
              </a:rPr>
              <a:t>7.500</a:t>
            </a: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15.000	EUR / </a:t>
            </a:r>
            <a:r>
              <a:rPr kumimoji="0" lang="de-DE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week</a:t>
            </a: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(after &gt; 3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years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62F4BA5-896C-4A51-95EA-7EC31004D56D}"/>
              </a:ext>
            </a:extLst>
          </p:cNvPr>
          <p:cNvSpPr txBox="1"/>
          <p:nvPr/>
        </p:nvSpPr>
        <p:spPr>
          <a:xfrm>
            <a:off x="8472275" y="6081846"/>
            <a:ext cx="19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*:</a:t>
            </a:r>
            <a:r>
              <a:rPr lang="de-DE" i="1" kern="0" dirty="0" err="1">
                <a:solidFill>
                  <a:prstClr val="black"/>
                </a:solidFill>
                <a:latin typeface="Calibri" panose="020F0502020204030204"/>
              </a:rPr>
              <a:t>without</a:t>
            </a:r>
            <a:r>
              <a:rPr kumimoji="0" lang="de-DE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spill-</a:t>
            </a:r>
            <a:r>
              <a:rPr kumimoji="0" lang="de-DE" sz="1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</a:t>
            </a:r>
            <a:endParaRPr kumimoji="0" lang="de-DE" sz="1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39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US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Lavylites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B9D0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491228" y="5016797"/>
            <a:ext cx="8870080" cy="138499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50000"/>
              </a:lnSpc>
              <a:spcAft>
                <a:spcPts val="635"/>
              </a:spcAft>
              <a:defRPr/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Lavylites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also a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streamlined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enormous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dual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payout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binary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unilevel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7615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08">
            <a:extLst>
              <a:ext uri="{FF2B5EF4-FFF2-40B4-BE49-F238E27FC236}">
                <a16:creationId xmlns:a16="http://schemas.microsoft.com/office/drawing/2014/main" id="{8120B2D4-ACE1-4DAE-BE05-37F37CA325D1}"/>
              </a:ext>
            </a:extLst>
          </p:cNvPr>
          <p:cNvSpPr/>
          <p:nvPr/>
        </p:nvSpPr>
        <p:spPr>
          <a:xfrm>
            <a:off x="8656078" y="1487862"/>
            <a:ext cx="1625556" cy="375811"/>
          </a:xfrm>
          <a:prstGeom prst="rect">
            <a:avLst/>
          </a:prstGeom>
          <a:solidFill>
            <a:srgbClr val="FB9D07"/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115" tIns="19115" rIns="19115" bIns="19115" anchor="ctr"/>
          <a:lstStyle>
            <a:lvl1pPr defTabSz="587022">
              <a:defRPr sz="2600" b="1">
                <a:solidFill>
                  <a:srgbClr val="FFFFFF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marL="0" marR="0" lvl="0" indent="0" algn="ctr" defTabSz="4141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3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cs typeface="Century Gothic"/>
                <a:sym typeface="Copperplate"/>
              </a:rPr>
              <a:t>Uni-Levelplan</a:t>
            </a:r>
            <a:endParaRPr kumimoji="0" sz="183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cs typeface="Century Gothic"/>
              <a:sym typeface="Copperplate"/>
            </a:endParaRPr>
          </a:p>
        </p:txBody>
      </p:sp>
      <p:sp>
        <p:nvSpPr>
          <p:cNvPr id="6" name="Shape 203">
            <a:extLst>
              <a:ext uri="{FF2B5EF4-FFF2-40B4-BE49-F238E27FC236}">
                <a16:creationId xmlns:a16="http://schemas.microsoft.com/office/drawing/2014/main" id="{6D0B95DA-30BD-4791-99B7-895292563DA1}"/>
              </a:ext>
            </a:extLst>
          </p:cNvPr>
          <p:cNvSpPr/>
          <p:nvPr/>
        </p:nvSpPr>
        <p:spPr>
          <a:xfrm>
            <a:off x="1810908" y="5016797"/>
            <a:ext cx="9550400" cy="882139"/>
          </a:xfrm>
          <a:prstGeom prst="rect">
            <a:avLst/>
          </a:prstGeom>
          <a:noFill/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115" tIns="19115" rIns="19115" bIns="19115" anchor="ctr"/>
          <a:lstStyle>
            <a:lvl1pPr defTabSz="587022">
              <a:defRPr sz="2600" b="1">
                <a:solidFill>
                  <a:srgbClr val="FFFFFF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marL="0" marR="0" lvl="0" indent="0" algn="l" defTabSz="4141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srgbClr val="0760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pperplate"/>
              </a:rPr>
              <a:t>.</a:t>
            </a:r>
            <a:endParaRPr kumimoji="0" sz="1867" b="0" i="0" u="none" strike="noStrike" kern="1200" cap="none" spc="0" normalizeH="0" baseline="0" noProof="0" dirty="0">
              <a:ln>
                <a:noFill/>
              </a:ln>
              <a:solidFill>
                <a:srgbClr val="0760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opperplate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ADDDC5D1-760A-4C65-985A-AABD9798D6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6666" t="21468" r="40000" b="52950"/>
          <a:stretch/>
        </p:blipFill>
        <p:spPr>
          <a:xfrm>
            <a:off x="2168322" y="2056032"/>
            <a:ext cx="3927678" cy="2422312"/>
          </a:xfrm>
          <a:prstGeom prst="rect">
            <a:avLst/>
          </a:prstGeom>
        </p:spPr>
      </p:pic>
      <p:pic>
        <p:nvPicPr>
          <p:cNvPr id="8" name="Picture 21">
            <a:extLst>
              <a:ext uri="{FF2B5EF4-FFF2-40B4-BE49-F238E27FC236}">
                <a16:creationId xmlns:a16="http://schemas.microsoft.com/office/drawing/2014/main" id="{10A8C323-54F4-4AAE-ACA9-F2ABAA2D94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4508" t="38811" r="27139" b="23267"/>
          <a:stretch/>
        </p:blipFill>
        <p:spPr>
          <a:xfrm>
            <a:off x="7010400" y="2062241"/>
            <a:ext cx="4684296" cy="2605252"/>
          </a:xfrm>
          <a:prstGeom prst="rect">
            <a:avLst/>
          </a:prstGeom>
        </p:spPr>
      </p:pic>
      <p:sp>
        <p:nvSpPr>
          <p:cNvPr id="9" name="Shape 203">
            <a:extLst>
              <a:ext uri="{FF2B5EF4-FFF2-40B4-BE49-F238E27FC236}">
                <a16:creationId xmlns:a16="http://schemas.microsoft.com/office/drawing/2014/main" id="{B21193F9-70EF-457B-A7BC-0E66D23288C2}"/>
              </a:ext>
            </a:extLst>
          </p:cNvPr>
          <p:cNvSpPr/>
          <p:nvPr/>
        </p:nvSpPr>
        <p:spPr>
          <a:xfrm>
            <a:off x="3132247" y="1487861"/>
            <a:ext cx="1625556" cy="375811"/>
          </a:xfrm>
          <a:prstGeom prst="rect">
            <a:avLst/>
          </a:prstGeom>
          <a:solidFill>
            <a:srgbClr val="FB9D07"/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115" tIns="19115" rIns="19115" bIns="19115" anchor="ctr"/>
          <a:lstStyle>
            <a:lvl1pPr defTabSz="587022">
              <a:defRPr sz="2600" b="1">
                <a:solidFill>
                  <a:srgbClr val="FFFFFF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 algn="ctr" defTabSz="41419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835" dirty="0">
                <a:solidFill>
                  <a:prstClr val="white"/>
                </a:solidFill>
                <a:latin typeface="Roboto"/>
                <a:cs typeface="Century Gothic"/>
              </a:rPr>
              <a:t>Binary plan</a:t>
            </a:r>
            <a:endParaRPr kumimoji="0" sz="183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cs typeface="Century Gothic"/>
              <a:sym typeface="Copperplate"/>
            </a:endParaRPr>
          </a:p>
        </p:txBody>
      </p:sp>
      <p:sp>
        <p:nvSpPr>
          <p:cNvPr id="10" name="Plus Sign 3">
            <a:extLst>
              <a:ext uri="{FF2B5EF4-FFF2-40B4-BE49-F238E27FC236}">
                <a16:creationId xmlns:a16="http://schemas.microsoft.com/office/drawing/2014/main" id="{ACDA5FCE-D48E-4D1A-9F06-00CB7A749042}"/>
              </a:ext>
            </a:extLst>
          </p:cNvPr>
          <p:cNvSpPr/>
          <p:nvPr/>
        </p:nvSpPr>
        <p:spPr bwMode="auto">
          <a:xfrm>
            <a:off x="6096000" y="2826118"/>
            <a:ext cx="914400" cy="882139"/>
          </a:xfrm>
          <a:prstGeom prst="mathPlus">
            <a:avLst/>
          </a:prstGeom>
          <a:solidFill>
            <a:srgbClr val="FB9D07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2727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008D830-386E-4E9C-B8C3-9E4DEDFB2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00" t="24061" r="12500" b="10079"/>
          <a:stretch/>
        </p:blipFill>
        <p:spPr>
          <a:xfrm>
            <a:off x="2824615" y="1814052"/>
            <a:ext cx="4686632" cy="3858292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4" y="86710"/>
            <a:ext cx="8764411" cy="851081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de-DE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</a:t>
            </a:r>
            <a:r>
              <a:rPr lang="de-DE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Bonus </a:t>
            </a: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937791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PROVISION ON TOP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765BE615-B92A-46BA-99E7-756E3D73B700}"/>
              </a:ext>
            </a:extLst>
          </p:cNvPr>
          <p:cNvSpPr/>
          <p:nvPr/>
        </p:nvSpPr>
        <p:spPr>
          <a:xfrm>
            <a:off x="7598611" y="1499697"/>
            <a:ext cx="4192336" cy="416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40" tIns="243840" rIns="243840" bIns="243840" rtlCol="0" anchor="t"/>
          <a:lstStyle/>
          <a:p>
            <a:pPr lvl="0">
              <a:defRPr/>
            </a:pP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Redistribution </a:t>
            </a:r>
            <a:r>
              <a:rPr lang="de-DE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Bonuses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qualifications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de-DE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guarantee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payout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58%</a:t>
            </a:r>
          </a:p>
          <a:p>
            <a:pPr marL="380990" lvl="0" indent="-380990" defTabSz="1219170">
              <a:buFont typeface="Arial" panose="020B0604020202020204" pitchFamily="34" charset="0"/>
              <a:buChar char="•"/>
              <a:defRPr/>
            </a:pPr>
            <a:endParaRPr lang="de-DE" sz="1867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lvl="0" indent="-380990" defTabSz="1219170">
              <a:buFont typeface="Arial" panose="020B0604020202020204" pitchFamily="34" charset="0"/>
              <a:buChar char="•"/>
              <a:defRPr/>
            </a:pPr>
            <a:r>
              <a:rPr lang="de-DE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</a:t>
            </a:r>
            <a:r>
              <a:rPr lang="de-DE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de-DE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Team Leader (200 PV personal </a:t>
            </a:r>
            <a:r>
              <a:rPr lang="de-DE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orders</a:t>
            </a:r>
            <a:r>
              <a:rPr lang="de-DE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28 </a:t>
            </a:r>
            <a:r>
              <a:rPr lang="de-DE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de-DE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entitled</a:t>
            </a:r>
            <a:r>
              <a:rPr lang="de-DE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</a:t>
            </a:r>
            <a:r>
              <a:rPr lang="de-DE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Bonus, </a:t>
            </a:r>
            <a:r>
              <a:rPr lang="de-DE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de-DE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calculated</a:t>
            </a:r>
            <a:r>
              <a:rPr lang="de-DE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de-DE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generations</a:t>
            </a:r>
            <a:endParaRPr lang="de-DE" sz="1867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1219170">
              <a:defRPr/>
            </a:pPr>
            <a:endParaRPr kumimoji="0" lang="de-DE" sz="1867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80990" lvl="0" indent="-380990" defTabSz="1219170">
              <a:buFont typeface="Arial" panose="020B0604020202020204" pitchFamily="34" charset="0"/>
              <a:buChar char="•"/>
              <a:defRPr/>
            </a:pPr>
            <a:r>
              <a:rPr lang="de-DE" sz="18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de-DE" sz="18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r>
              <a:rPr lang="de-DE" sz="18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de-DE" sz="18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counted</a:t>
            </a:r>
            <a:r>
              <a:rPr lang="de-DE" sz="18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de-DE" sz="18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qualified</a:t>
            </a:r>
            <a:r>
              <a:rPr lang="de-DE" sz="18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</a:t>
            </a:r>
            <a:endParaRPr kumimoji="0" lang="de-DE" sz="1867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9319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CEF158D-43A3-4553-9413-A99A9AEA6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t="20370" r="42500" b="14164"/>
          <a:stretch/>
        </p:blipFill>
        <p:spPr>
          <a:xfrm>
            <a:off x="2696027" y="1797244"/>
            <a:ext cx="4686633" cy="3835165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B9D0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Lifestyle Bonus</a:t>
            </a: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92196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SUCCESSFUL MANAGEMENT IS REWARDED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765BE615-B92A-46BA-99E7-756E3D73B700}"/>
              </a:ext>
            </a:extLst>
          </p:cNvPr>
          <p:cNvSpPr/>
          <p:nvPr/>
        </p:nvSpPr>
        <p:spPr>
          <a:xfrm>
            <a:off x="7511248" y="1723993"/>
            <a:ext cx="4680752" cy="416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40" tIns="243840" rIns="243840" bIns="243840" rtlCol="0" anchor="t"/>
          <a:lstStyle/>
          <a:p>
            <a:pPr marL="380990" lvl="0" indent="-380990" defTabSz="1219170">
              <a:buBlip>
                <a:blip r:embed="rId3"/>
              </a:buBlip>
              <a:defRPr/>
            </a:pP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de-DE" sz="18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Lifestyle Bonus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paid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weekly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80990" lvl="0" indent="-380990" defTabSz="1219170">
              <a:buBlip>
                <a:blip r:embed="rId3"/>
              </a:buBlip>
              <a:defRPr/>
            </a:pP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Prerequisite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qualifying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individual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lvl="0" indent="-380990" defTabSz="1219170">
              <a:buBlip>
                <a:blip r:embed="rId3"/>
              </a:buBlip>
              <a:defRPr/>
            </a:pP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8190" lvl="1" indent="-380990" defTabSz="1219170">
              <a:buFont typeface="Arial" panose="020B0604020202020204" pitchFamily="34" charset="0"/>
              <a:buChar char="•"/>
              <a:defRPr/>
            </a:pP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Manager: 	   300 € /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8190" lvl="1" indent="-380990" defTabSz="1219170">
              <a:buFont typeface="Arial" panose="020B0604020202020204" pitchFamily="34" charset="0"/>
              <a:buChar char="•"/>
              <a:defRPr/>
            </a:pP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Manager: 500 € /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8190" lvl="1" indent="-380990" defTabSz="1219170">
              <a:buFont typeface="Arial" panose="020B0604020202020204" pitchFamily="34" charset="0"/>
              <a:buChar char="•"/>
              <a:defRPr/>
            </a:pP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Titanium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	   750 € /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8190" lvl="1" indent="-380990" defTabSz="1219170">
              <a:buFont typeface="Arial" panose="020B0604020202020204" pitchFamily="34" charset="0"/>
              <a:buChar char="•"/>
              <a:defRPr/>
            </a:pP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Rubium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	 1000 € /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endParaRPr kumimoji="0" lang="de-DE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80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037523" y="516835"/>
            <a:ext cx="9690652" cy="5645426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8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at?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9483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717F812-C457-4AE7-8B33-DCCCD42ED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00" t="16267" r="12500" b="18988"/>
          <a:stretch/>
        </p:blipFill>
        <p:spPr>
          <a:xfrm>
            <a:off x="2824615" y="1814053"/>
            <a:ext cx="4758704" cy="3851244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B9D0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Leaderpool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B9D0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92196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MANAGEMENT BONUS – 5 x 1%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765BE615-B92A-46BA-99E7-756E3D73B700}"/>
              </a:ext>
            </a:extLst>
          </p:cNvPr>
          <p:cNvSpPr/>
          <p:nvPr/>
        </p:nvSpPr>
        <p:spPr>
          <a:xfrm>
            <a:off x="7685794" y="1817126"/>
            <a:ext cx="4192336" cy="416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40" tIns="243840" rIns="243840" bIns="243840" rtlCol="0" anchor="t"/>
          <a:lstStyle/>
          <a:p>
            <a:pPr marL="380990" lvl="0" indent="-380990" defTabSz="1219170">
              <a:buBlip>
                <a:blip r:embed="rId3"/>
              </a:buBlip>
              <a:defRPr/>
            </a:pP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weekly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reoccuring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distributed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Leader Pool.</a:t>
            </a:r>
          </a:p>
          <a:p>
            <a:pPr lvl="0" defTabSz="1219170">
              <a:defRPr/>
            </a:pP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lvl="0" indent="-380990" defTabSz="1219170">
              <a:buBlip>
                <a:blip r:embed="rId3"/>
              </a:buBlip>
              <a:defRPr/>
            </a:pP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Rubium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Lite Blue 1%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earned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3699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 distribution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B9D0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914450" y="1310404"/>
            <a:ext cx="8680650" cy="255505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STARTBONUS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dominates</a:t>
            </a: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beginning</a:t>
            </a: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BINARY BONUS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grows</a:t>
            </a: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slowly</a:t>
            </a: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but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steadily</a:t>
            </a: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BONUS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TEAMLEADER</a:t>
            </a:r>
          </a:p>
          <a:p>
            <a:pPr lvl="0">
              <a:lnSpc>
                <a:spcPct val="150000"/>
              </a:lnSpc>
              <a:spcAft>
                <a:spcPts val="635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slowly</a:t>
            </a: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greatest</a:t>
            </a: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potential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bonuses</a:t>
            </a:r>
            <a:endParaRPr lang="de-DE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 POOL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RUBIUM</a:t>
            </a:r>
          </a:p>
          <a:p>
            <a:pPr lvl="0">
              <a:lnSpc>
                <a:spcPct val="150000"/>
              </a:lnSpc>
              <a:spcAft>
                <a:spcPts val="635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</a:t>
            </a: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7615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7B64946-6EA8-4E48-BEE6-B2B90469B40D}"/>
              </a:ext>
            </a:extLst>
          </p:cNvPr>
          <p:cNvGrpSpPr/>
          <p:nvPr/>
        </p:nvGrpSpPr>
        <p:grpSpPr>
          <a:xfrm>
            <a:off x="2824615" y="3935652"/>
            <a:ext cx="8278238" cy="2847668"/>
            <a:chOff x="1108953" y="3432971"/>
            <a:chExt cx="10137842" cy="3425029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B700427A-886E-4696-9435-7DD690847DDC}"/>
                </a:ext>
              </a:extLst>
            </p:cNvPr>
            <p:cNvGrpSpPr/>
            <p:nvPr/>
          </p:nvGrpSpPr>
          <p:grpSpPr>
            <a:xfrm>
              <a:off x="1108953" y="3453320"/>
              <a:ext cx="10137842" cy="3404680"/>
              <a:chOff x="1108953" y="3453320"/>
              <a:chExt cx="10137842" cy="3404680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391647D3-A9BA-424C-826C-632625EEB2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9686" r="7912"/>
              <a:stretch/>
            </p:blipFill>
            <p:spPr>
              <a:xfrm>
                <a:off x="1108953" y="3453320"/>
                <a:ext cx="4702002" cy="3404680"/>
              </a:xfrm>
              <a:prstGeom prst="rect">
                <a:avLst/>
              </a:prstGeom>
            </p:spPr>
          </p:pic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5B7CC177-6AEF-41D1-A71A-C166E5B191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1519"/>
              <a:stretch/>
            </p:blipFill>
            <p:spPr>
              <a:xfrm>
                <a:off x="5627356" y="3453321"/>
                <a:ext cx="5619439" cy="3404679"/>
              </a:xfrm>
              <a:prstGeom prst="rect">
                <a:avLst/>
              </a:prstGeom>
            </p:spPr>
          </p:pic>
        </p:grp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D99989B8-DA85-45D1-8B7F-6144FDC16920}"/>
                </a:ext>
              </a:extLst>
            </p:cNvPr>
            <p:cNvSpPr txBox="1"/>
            <p:nvPr/>
          </p:nvSpPr>
          <p:spPr>
            <a:xfrm>
              <a:off x="7054460" y="3432971"/>
              <a:ext cx="2890073" cy="77737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AURIUM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Bonus: 15.000/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week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-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FB07AA34-31BC-448F-B0E7-159F983C7A00}"/>
                </a:ext>
              </a:extLst>
            </p:cNvPr>
            <p:cNvSpPr txBox="1"/>
            <p:nvPr/>
          </p:nvSpPr>
          <p:spPr>
            <a:xfrm>
              <a:off x="1955338" y="3444166"/>
              <a:ext cx="2932340" cy="7773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Bonus: 1.500/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week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60914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as a team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B9D0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914450" y="1310404"/>
            <a:ext cx="7577087" cy="202042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not </a:t>
            </a: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everything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yourself</a:t>
            </a:r>
            <a:r>
              <a:rPr lang="de-DE" sz="20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Surround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yourself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like-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bravely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dreams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Partner Powerteam </a:t>
            </a: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7615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FF171E7-C3D6-4C20-97DE-CD2665BC11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0" b="15560"/>
          <a:stretch/>
        </p:blipFill>
        <p:spPr>
          <a:xfrm>
            <a:off x="2824615" y="3805031"/>
            <a:ext cx="7530163" cy="2478087"/>
          </a:xfrm>
          <a:prstGeom prst="rect">
            <a:avLst/>
          </a:prstGeom>
          <a:ln w="12700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9707811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5" y="2270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magical 1000</a:t>
            </a: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914450" y="1310404"/>
            <a:ext cx="7577087" cy="10395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50000"/>
              </a:lnSpc>
              <a:spcAft>
                <a:spcPts val="635"/>
              </a:spcAft>
              <a:defRPr/>
            </a:pPr>
            <a:r>
              <a:rPr lang="de-DE" sz="24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de-DE" sz="24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de-DE" sz="24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24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r>
              <a:rPr lang="de-DE" sz="24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4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1000 </a:t>
            </a:r>
            <a:r>
              <a:rPr lang="de-DE" sz="24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de-DE" sz="24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24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de-DE" sz="24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2-6 </a:t>
            </a:r>
            <a:r>
              <a:rPr lang="de-DE" sz="2400" b="1" dirty="0" err="1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de-DE" sz="2400" b="1" dirty="0">
                <a:solidFill>
                  <a:srgbClr val="FB9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!"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Michael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Strachowitz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5" y="77615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4704B44-593A-405E-BD9D-58A2912AA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15" y="3068550"/>
            <a:ext cx="7165215" cy="325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624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sitzend, Draht, Foto, klein enthält.&#10;&#10;Automatisch generierte Beschreibung">
            <a:extLst>
              <a:ext uri="{FF2B5EF4-FFF2-40B4-BE49-F238E27FC236}">
                <a16:creationId xmlns:a16="http://schemas.microsoft.com/office/drawing/2014/main" id="{D49955D1-7211-B94D-AEFE-3210BF356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31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508583" y="501726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WHY leads you to the HOW!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914451" y="1484070"/>
            <a:ext cx="6857064" cy="11860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lvl="0" indent="-302438" algn="ctr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wishes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tabLst/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32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DE" sz="32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de-DE" sz="3200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600627" y="105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YOUR SUCCESS PLANNING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DC027B9-837C-49A5-B319-C95379425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51" y="2879237"/>
            <a:ext cx="7740717" cy="3511188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542E12A-AC29-4386-A4EE-9ED723F9FE58}"/>
              </a:ext>
            </a:extLst>
          </p:cNvPr>
          <p:cNvSpPr/>
          <p:nvPr/>
        </p:nvSpPr>
        <p:spPr>
          <a:xfrm>
            <a:off x="6532346" y="3524070"/>
            <a:ext cx="3818019" cy="1962327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424C925-4F80-4650-80D3-57EB5D91C118}"/>
              </a:ext>
            </a:extLst>
          </p:cNvPr>
          <p:cNvSpPr txBox="1">
            <a:spLocks/>
          </p:cNvSpPr>
          <p:nvPr/>
        </p:nvSpPr>
        <p:spPr>
          <a:xfrm>
            <a:off x="6692765" y="4217896"/>
            <a:ext cx="3657600" cy="17205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lnSpc>
                <a:spcPct val="140000"/>
              </a:lnSpc>
              <a:buNone/>
              <a:defRPr/>
            </a:pPr>
            <a:r>
              <a:rPr lang="de-DE" sz="2000" i="1" dirty="0">
                <a:solidFill>
                  <a:prstClr val="white"/>
                </a:solidFill>
              </a:rPr>
              <a:t>„ </a:t>
            </a:r>
            <a:r>
              <a:rPr lang="de-DE" sz="2000" i="1" dirty="0" err="1">
                <a:solidFill>
                  <a:prstClr val="white"/>
                </a:solidFill>
              </a:rPr>
              <a:t>Our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desires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are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the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sensations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of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the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abilities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that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lie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within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us</a:t>
            </a:r>
            <a:r>
              <a:rPr lang="de-DE" sz="2000" i="1" dirty="0">
                <a:solidFill>
                  <a:prstClr val="white"/>
                </a:solidFill>
              </a:rPr>
              <a:t>, </a:t>
            </a:r>
            <a:r>
              <a:rPr lang="de-DE" sz="2000" i="1" dirty="0" err="1">
                <a:solidFill>
                  <a:prstClr val="white"/>
                </a:solidFill>
              </a:rPr>
              <a:t>the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harbingers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of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what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we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are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capable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of</a:t>
            </a:r>
            <a:r>
              <a:rPr lang="de-DE" sz="2000" i="1" dirty="0">
                <a:solidFill>
                  <a:prstClr val="white"/>
                </a:solidFill>
              </a:rPr>
              <a:t> </a:t>
            </a:r>
            <a:r>
              <a:rPr lang="de-DE" sz="2000" i="1" dirty="0" err="1">
                <a:solidFill>
                  <a:prstClr val="white"/>
                </a:solidFill>
              </a:rPr>
              <a:t>accomplishing</a:t>
            </a:r>
            <a:r>
              <a:rPr lang="de-DE" sz="2000" i="1" dirty="0">
                <a:solidFill>
                  <a:prstClr val="white"/>
                </a:solidFill>
              </a:rPr>
              <a:t>. Goethe</a:t>
            </a:r>
            <a:endParaRPr kumimoji="0" lang="de-DE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369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04103C-99FD-485D-9FEB-B9DDB24637AB}"/>
              </a:ext>
            </a:extLst>
          </p:cNvPr>
          <p:cNvSpPr txBox="1">
            <a:spLocks/>
          </p:cNvSpPr>
          <p:nvPr/>
        </p:nvSpPr>
        <p:spPr>
          <a:xfrm>
            <a:off x="2824611" y="607391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Knowing the result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Footer Text">
            <a:extLst>
              <a:ext uri="{FF2B5EF4-FFF2-40B4-BE49-F238E27FC236}">
                <a16:creationId xmlns:a16="http://schemas.microsoft.com/office/drawing/2014/main" id="{9955AB8D-91E1-46CA-9A59-3D302F3B8C90}"/>
              </a:ext>
            </a:extLst>
          </p:cNvPr>
          <p:cNvSpPr txBox="1"/>
          <p:nvPr/>
        </p:nvSpPr>
        <p:spPr>
          <a:xfrm>
            <a:off x="2824613" y="1393779"/>
            <a:ext cx="7577087" cy="28777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exactly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perfect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like?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lifestyle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aspire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like?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Clarity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WHY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actions</a:t>
            </a:r>
            <a:r>
              <a:rPr lang="de-DE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Knowing</a:t>
            </a:r>
            <a:r>
              <a:rPr lang="de-DE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DE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de-DE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charisma</a:t>
            </a:r>
            <a:r>
              <a:rPr lang="de-DE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de-DE" b="1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rgbClr val="0182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299AE70-55B3-49B6-AE84-A2A3E0BFAC5D}"/>
              </a:ext>
            </a:extLst>
          </p:cNvPr>
          <p:cNvSpPr txBox="1">
            <a:spLocks/>
          </p:cNvSpPr>
          <p:nvPr/>
        </p:nvSpPr>
        <p:spPr>
          <a:xfrm>
            <a:off x="2824611" y="1161649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YOUR SUCCESS PLANNING</a:t>
            </a:r>
          </a:p>
        </p:txBody>
      </p:sp>
    </p:spTree>
    <p:extLst>
      <p:ext uri="{BB962C8B-B14F-4D97-AF65-F5344CB8AC3E}">
        <p14:creationId xmlns:p14="http://schemas.microsoft.com/office/powerpoint/2010/main" val="1794121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">
            <a:extLst>
              <a:ext uri="{FF2B5EF4-FFF2-40B4-BE49-F238E27FC236}">
                <a16:creationId xmlns:a16="http://schemas.microsoft.com/office/drawing/2014/main" id="{1B018823-1661-5149-B624-533BC85EE89D}"/>
              </a:ext>
            </a:extLst>
          </p:cNvPr>
          <p:cNvSpPr txBox="1">
            <a:spLocks/>
          </p:cNvSpPr>
          <p:nvPr/>
        </p:nvSpPr>
        <p:spPr>
          <a:xfrm>
            <a:off x="2824614" y="996468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</a:p>
        </p:txBody>
      </p:sp>
      <p:sp>
        <p:nvSpPr>
          <p:cNvPr id="7" name="Footer Text">
            <a:extLst>
              <a:ext uri="{FF2B5EF4-FFF2-40B4-BE49-F238E27FC236}">
                <a16:creationId xmlns:a16="http://schemas.microsoft.com/office/drawing/2014/main" id="{C81D90A1-9F70-CE40-983C-5237C530596D}"/>
              </a:ext>
            </a:extLst>
          </p:cNvPr>
          <p:cNvSpPr txBox="1"/>
          <p:nvPr/>
        </p:nvSpPr>
        <p:spPr>
          <a:xfrm>
            <a:off x="2824613" y="1869121"/>
            <a:ext cx="7580627" cy="30777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like?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open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receptive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personal,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economical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-level?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actively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/her professional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2E29AA4A-BC02-804F-B9FD-F4E7C52AE602}"/>
              </a:ext>
            </a:extLst>
          </p:cNvPr>
          <p:cNvSpPr txBox="1">
            <a:spLocks/>
          </p:cNvSpPr>
          <p:nvPr/>
        </p:nvSpPr>
        <p:spPr>
          <a:xfrm>
            <a:off x="2824614" y="47837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Contacts</a:t>
            </a:r>
          </a:p>
        </p:txBody>
      </p:sp>
    </p:spTree>
    <p:extLst>
      <p:ext uri="{BB962C8B-B14F-4D97-AF65-F5344CB8AC3E}">
        <p14:creationId xmlns:p14="http://schemas.microsoft.com/office/powerpoint/2010/main" val="1969677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FE115D4D-F827-AE4B-BB25-9576BCE9C57C}"/>
              </a:ext>
            </a:extLst>
          </p:cNvPr>
          <p:cNvSpPr txBox="1">
            <a:spLocks/>
          </p:cNvSpPr>
          <p:nvPr/>
        </p:nvSpPr>
        <p:spPr>
          <a:xfrm>
            <a:off x="2261442" y="544310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dirty="0">
                <a:solidFill>
                  <a:srgbClr val="0182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contact list</a:t>
            </a:r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A03FEDA3-19F4-F74F-B620-7BAC93E36417}"/>
              </a:ext>
            </a:extLst>
          </p:cNvPr>
          <p:cNvSpPr txBox="1">
            <a:spLocks/>
          </p:cNvSpPr>
          <p:nvPr/>
        </p:nvSpPr>
        <p:spPr>
          <a:xfrm>
            <a:off x="2261443" y="1091113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YOUR SUCCESS PLANNING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229CC55-7614-A346-AD88-917860691555}"/>
              </a:ext>
            </a:extLst>
          </p:cNvPr>
          <p:cNvSpPr txBox="1"/>
          <p:nvPr/>
        </p:nvSpPr>
        <p:spPr>
          <a:xfrm>
            <a:off x="2392870" y="3757864"/>
            <a:ext cx="3703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Train </a:t>
            </a:r>
            <a:r>
              <a:rPr lang="de-DE" sz="2400" b="1" dirty="0" err="1"/>
              <a:t>your</a:t>
            </a:r>
            <a:r>
              <a:rPr lang="de-DE" sz="2400" b="1" dirty="0"/>
              <a:t> “</a:t>
            </a:r>
            <a:r>
              <a:rPr lang="de-DE" sz="2400" b="1" dirty="0" err="1"/>
              <a:t>contact</a:t>
            </a:r>
            <a:r>
              <a:rPr lang="de-DE" sz="2400" b="1" dirty="0"/>
              <a:t> </a:t>
            </a:r>
            <a:r>
              <a:rPr lang="de-DE" sz="2400" b="1" dirty="0" err="1"/>
              <a:t>muscle</a:t>
            </a:r>
            <a:r>
              <a:rPr lang="de-DE" sz="2400" b="1" dirty="0"/>
              <a:t>“</a:t>
            </a:r>
          </a:p>
        </p:txBody>
      </p:sp>
      <p:sp>
        <p:nvSpPr>
          <p:cNvPr id="8" name="Footer Text">
            <a:extLst>
              <a:ext uri="{FF2B5EF4-FFF2-40B4-BE49-F238E27FC236}">
                <a16:creationId xmlns:a16="http://schemas.microsoft.com/office/drawing/2014/main" id="{BBB3E7CC-0CB2-034C-8A25-601415966E90}"/>
              </a:ext>
            </a:extLst>
          </p:cNvPr>
          <p:cNvSpPr txBox="1"/>
          <p:nvPr/>
        </p:nvSpPr>
        <p:spPr>
          <a:xfrm>
            <a:off x="2261442" y="1836293"/>
            <a:ext cx="3834558" cy="248209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lvl="0" indent="-302438">
              <a:lnSpc>
                <a:spcPct val="150000"/>
              </a:lnSpc>
              <a:spcAft>
                <a:spcPts val="635"/>
              </a:spcAft>
              <a:buBlip>
                <a:blip r:embed="rId2"/>
              </a:buBlip>
              <a:defRPr/>
            </a:pP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recognize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enthusiasm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2438" marR="0" lvl="0" indent="-3024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Bild 3" descr="Bild 3">
            <a:extLst>
              <a:ext uri="{FF2B5EF4-FFF2-40B4-BE49-F238E27FC236}">
                <a16:creationId xmlns:a16="http://schemas.microsoft.com/office/drawing/2014/main" id="{7101A640-B415-F441-9918-1CB652702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712" y="1806526"/>
            <a:ext cx="4867420" cy="3244948"/>
          </a:xfrm>
          <a:prstGeom prst="rect">
            <a:avLst/>
          </a:prstGeom>
          <a:ln w="12700"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227209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3144</Words>
  <Application>Microsoft Macintosh PowerPoint</Application>
  <PresentationFormat>Breitbild</PresentationFormat>
  <Paragraphs>741</Paragraphs>
  <Slides>54</Slides>
  <Notes>1</Notes>
  <HiddenSlides>4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54</vt:i4>
      </vt:variant>
    </vt:vector>
  </HeadingPairs>
  <TitlesOfParts>
    <vt:vector size="63" baseType="lpstr">
      <vt:lpstr>Abadi</vt:lpstr>
      <vt:lpstr>Arial</vt:lpstr>
      <vt:lpstr>Bookman Old Style</vt:lpstr>
      <vt:lpstr>Calibri</vt:lpstr>
      <vt:lpstr>Calibri Light</vt:lpstr>
      <vt:lpstr>Century Gothic</vt:lpstr>
      <vt:lpstr>Roboto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Bettina Mersmann</dc:creator>
  <cp:lastModifiedBy>Bettina Mersmann</cp:lastModifiedBy>
  <cp:revision>102</cp:revision>
  <cp:lastPrinted>2021-07-15T10:47:13Z</cp:lastPrinted>
  <dcterms:created xsi:type="dcterms:W3CDTF">2020-10-06T09:00:59Z</dcterms:created>
  <dcterms:modified xsi:type="dcterms:W3CDTF">2022-04-20T13:40:31Z</dcterms:modified>
</cp:coreProperties>
</file>