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66" r:id="rId2"/>
    <p:sldMasterId id="2147484276" r:id="rId3"/>
  </p:sldMasterIdLst>
  <p:notesMasterIdLst>
    <p:notesMasterId r:id="rId58"/>
  </p:notesMasterIdLst>
  <p:handoutMasterIdLst>
    <p:handoutMasterId r:id="rId59"/>
  </p:handoutMasterIdLst>
  <p:sldIdLst>
    <p:sldId id="2202" r:id="rId4"/>
    <p:sldId id="2203" r:id="rId5"/>
    <p:sldId id="2132" r:id="rId6"/>
    <p:sldId id="2120" r:id="rId7"/>
    <p:sldId id="1861" r:id="rId8"/>
    <p:sldId id="2204" r:id="rId9"/>
    <p:sldId id="2069" r:id="rId10"/>
    <p:sldId id="2228" r:id="rId11"/>
    <p:sldId id="1924" r:id="rId12"/>
    <p:sldId id="2226" r:id="rId13"/>
    <p:sldId id="2220" r:id="rId14"/>
    <p:sldId id="2187" r:id="rId15"/>
    <p:sldId id="2175" r:id="rId16"/>
    <p:sldId id="2176" r:id="rId17"/>
    <p:sldId id="2177" r:id="rId18"/>
    <p:sldId id="2091" r:id="rId19"/>
    <p:sldId id="2330" r:id="rId20"/>
    <p:sldId id="2124" r:id="rId21"/>
    <p:sldId id="2092" r:id="rId22"/>
    <p:sldId id="1890" r:id="rId23"/>
    <p:sldId id="2209" r:id="rId24"/>
    <p:sldId id="2094" r:id="rId25"/>
    <p:sldId id="2201" r:id="rId26"/>
    <p:sldId id="2095" r:id="rId27"/>
    <p:sldId id="2174" r:id="rId28"/>
    <p:sldId id="2097" r:id="rId29"/>
    <p:sldId id="2103" r:id="rId30"/>
    <p:sldId id="2214" r:id="rId31"/>
    <p:sldId id="2222" r:id="rId32"/>
    <p:sldId id="2224" r:id="rId33"/>
    <p:sldId id="2193" r:id="rId34"/>
    <p:sldId id="2208" r:id="rId35"/>
    <p:sldId id="2229" r:id="rId36"/>
    <p:sldId id="2189" r:id="rId37"/>
    <p:sldId id="2164" r:id="rId38"/>
    <p:sldId id="2321" r:id="rId39"/>
    <p:sldId id="2324" r:id="rId40"/>
    <p:sldId id="2317" r:id="rId41"/>
    <p:sldId id="2316" r:id="rId42"/>
    <p:sldId id="588" r:id="rId43"/>
    <p:sldId id="626" r:id="rId44"/>
    <p:sldId id="2230" r:id="rId45"/>
    <p:sldId id="2194" r:id="rId46"/>
    <p:sldId id="2231" r:id="rId47"/>
    <p:sldId id="2232" r:id="rId48"/>
    <p:sldId id="2233" r:id="rId49"/>
    <p:sldId id="2323" r:id="rId50"/>
    <p:sldId id="2076" r:id="rId51"/>
    <p:sldId id="2329" r:id="rId52"/>
    <p:sldId id="2310" r:id="rId53"/>
    <p:sldId id="2312" r:id="rId54"/>
    <p:sldId id="2319" r:id="rId55"/>
    <p:sldId id="2314" r:id="rId56"/>
    <p:sldId id="2315" r:id="rId5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70A1CE2-2ED0-BA45-ABFA-7D6BE6DFE364}">
          <p14:sldIdLst>
            <p14:sldId id="2202"/>
            <p14:sldId id="2203"/>
            <p14:sldId id="2132"/>
            <p14:sldId id="2120"/>
            <p14:sldId id="1861"/>
            <p14:sldId id="2204"/>
            <p14:sldId id="2069"/>
            <p14:sldId id="2228"/>
            <p14:sldId id="1924"/>
            <p14:sldId id="2226"/>
            <p14:sldId id="2220"/>
            <p14:sldId id="2187"/>
            <p14:sldId id="2175"/>
            <p14:sldId id="2176"/>
            <p14:sldId id="2177"/>
            <p14:sldId id="2091"/>
            <p14:sldId id="2330"/>
            <p14:sldId id="2124"/>
            <p14:sldId id="2092"/>
            <p14:sldId id="1890"/>
            <p14:sldId id="2209"/>
            <p14:sldId id="2094"/>
          </p14:sldIdLst>
        </p14:section>
        <p14:section name="Abschnitt ohne Titel" id="{33CA31EA-51F0-BD46-BFB4-EA0035A4922A}">
          <p14:sldIdLst>
            <p14:sldId id="2201"/>
            <p14:sldId id="2095"/>
            <p14:sldId id="2174"/>
            <p14:sldId id="2097"/>
            <p14:sldId id="2103"/>
            <p14:sldId id="2214"/>
            <p14:sldId id="2222"/>
            <p14:sldId id="2224"/>
            <p14:sldId id="2193"/>
            <p14:sldId id="2208"/>
            <p14:sldId id="2229"/>
            <p14:sldId id="2189"/>
            <p14:sldId id="2164"/>
            <p14:sldId id="2321"/>
            <p14:sldId id="2324"/>
            <p14:sldId id="2317"/>
            <p14:sldId id="2316"/>
            <p14:sldId id="588"/>
            <p14:sldId id="626"/>
          </p14:sldIdLst>
        </p14:section>
        <p14:section name="Abschnitt ohne Titel" id="{7C582F27-D749-D84B-893F-6225B43CC98B}">
          <p14:sldIdLst>
            <p14:sldId id="2230"/>
            <p14:sldId id="2194"/>
            <p14:sldId id="2231"/>
            <p14:sldId id="2232"/>
            <p14:sldId id="2233"/>
            <p14:sldId id="2323"/>
            <p14:sldId id="2076"/>
            <p14:sldId id="2329"/>
            <p14:sldId id="2310"/>
            <p14:sldId id="2312"/>
            <p14:sldId id="2319"/>
            <p14:sldId id="2314"/>
            <p14:sldId id="2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08E"/>
    <a:srgbClr val="3C82A6"/>
    <a:srgbClr val="AE7556"/>
    <a:srgbClr val="009900"/>
    <a:srgbClr val="4F4D7F"/>
    <a:srgbClr val="FF8775"/>
    <a:srgbClr val="4472AD"/>
    <a:srgbClr val="F8F8F8"/>
    <a:srgbClr val="FF6243"/>
    <a:srgbClr val="F13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158" autoAdjust="0"/>
    <p:restoredTop sz="76122" autoAdjust="0"/>
  </p:normalViewPr>
  <p:slideViewPr>
    <p:cSldViewPr>
      <p:cViewPr varScale="1">
        <p:scale>
          <a:sx n="128" d="100"/>
          <a:sy n="128" d="100"/>
        </p:scale>
        <p:origin x="856" y="1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0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11/10/22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11/10/22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10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382506"/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Kosmetik, Zahnarzt, Friseur, Lieblingsitaliener, – </a:t>
            </a:r>
            <a:r>
              <a:rPr lang="de-DE" sz="1200" b="1" err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grieche</a:t>
            </a:r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,</a:t>
            </a:r>
          </a:p>
          <a:p>
            <a:pPr algn="just" defTabSz="382506"/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Versicherungen, Handy, Hotel </a:t>
            </a:r>
            <a:r>
              <a:rPr lang="de-DE" sz="1200" b="1" err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usw</a:t>
            </a:r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…</a:t>
            </a:r>
          </a:p>
          <a:p>
            <a:pPr algn="just" defTabSz="382506"/>
            <a:endParaRPr lang="de-DE" sz="1200" b="1">
              <a:solidFill>
                <a:srgbClr val="0070C0"/>
              </a:solidFill>
              <a:latin typeface="Arial" pitchFamily="34" charset="0"/>
              <a:cs typeface="Arial" pitchFamily="34" charset="0"/>
              <a:sym typeface="Copperplate" charset="0"/>
            </a:endParaRPr>
          </a:p>
          <a:p>
            <a:pPr algn="just" defTabSz="382506">
              <a:buFont typeface="Wingdings"/>
              <a:buChar char="à"/>
            </a:pPr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Gebe Freunden, die Chance sich auch ihre Wünsche zu erfüllen.</a:t>
            </a:r>
          </a:p>
          <a:p>
            <a:pPr algn="just" defTabSz="382506">
              <a:buFont typeface="Wingdings"/>
              <a:buChar char="à"/>
            </a:pPr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Sei ein Chancengeber/-in  …..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34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382506"/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Kosmetik, Zahnarzt, Friseur, Lieblingsitaliener, – </a:t>
            </a:r>
            <a:r>
              <a:rPr lang="de-DE" sz="1200" b="1" err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grieche</a:t>
            </a:r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,</a:t>
            </a:r>
          </a:p>
          <a:p>
            <a:pPr algn="just" defTabSz="382506"/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Versicherungen, Handy, Hotel </a:t>
            </a:r>
            <a:r>
              <a:rPr lang="de-DE" sz="1200" b="1" err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usw</a:t>
            </a:r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…</a:t>
            </a:r>
          </a:p>
          <a:p>
            <a:pPr algn="just" defTabSz="382506"/>
            <a:endParaRPr lang="de-DE" sz="1200" b="1">
              <a:solidFill>
                <a:srgbClr val="0070C0"/>
              </a:solidFill>
              <a:latin typeface="Arial" pitchFamily="34" charset="0"/>
              <a:cs typeface="Arial" pitchFamily="34" charset="0"/>
              <a:sym typeface="Copperplate" charset="0"/>
            </a:endParaRPr>
          </a:p>
          <a:p>
            <a:pPr algn="just" defTabSz="382506">
              <a:buFont typeface="Wingdings"/>
              <a:buChar char="à"/>
            </a:pPr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Gebe Freunden, die Chance sich auch ihre Wünsche zu erfüllen.</a:t>
            </a:r>
          </a:p>
          <a:p>
            <a:pPr algn="just" defTabSz="382506">
              <a:buFont typeface="Wingdings"/>
              <a:buChar char="à"/>
            </a:pPr>
            <a:r>
              <a:rPr lang="de-DE"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Copperplate" charset="0"/>
              </a:rPr>
              <a:t>Sei ein Chancengeber/-in  …..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28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+WCCXRMAAAAlAAAAZAAAAC0AAAAAkAAAAEgAAACQAAAASAAAAAAAAAAAAAAAAAAAAAEAAABQAAAAAAAAAAAA4D8AAAAAAADgPwAAAAAAAOA/AAAAAAAA4D8AAAAAAADgPwAAAAAAAOA/AAAAAAAA4D8AAAAAAADgPwAAAAAAAOA/AAAAAAAA4D8CAAAAjAAAAAAAAAAAAAAAA2XA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3uAKAAAAACgAAAAoAAAAZAAAAGQAAAAAAAAAzMzMAAAAAABQAAAAUAAAAGQAAABkAAAAAAAAABcAAAAUAAAAAAAAAAAAAAD/fwAA/38AAAAAAAAJAAAABAAAAFiPPJ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oBQAAlwQAADkkAACDGwAAEAAAACYAAAAIAAAAAQ4AAAAAAAA="/>
              </a:ext>
            </a:extLst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izenplatzhalter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+WCCXRMAAAAlAAAAZAAAAA0AAAAAkAAAAEgAAACQAAAASAAAAAAAAAAAAAAAAAAAAAEAAABQAAAAAAAAAAAA4D8AAAAAAADgPwAAAAAAAOA/AAAAAAAA4D8AAAAAAADgPwAAAAAAAOA/AAAAAAAA4D8AAAAAAADgPwAAAAAAAOA/AAAAAAAA4D8CAAAAjAAAAAAAAAAAAAAAA2XA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3uAKAAAAACgAAAAoAAAAZAAAAGQAAAAAAAAAzMzMAAAAAABQAAAAUAAAAGQAAABkAAAAAAAAABcAAAAUAAAAAAAAAAAAAAD/fwAA/38AAAAAAAAJAAAABAAAAEEVxn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QAACx0AAEgkAACOOAAAEAAAACYAAAAIAAAAAQAAAAAAAAA="/>
              </a:ext>
            </a:extLst>
          </p:cNvSpPr>
          <p:nvPr>
            <p:ph type="body" idx="1"/>
          </p:nvPr>
        </p:nvSpPr>
        <p:spPr>
          <a:xfrm>
            <a:off x="908050" y="4721225"/>
            <a:ext cx="4989830" cy="4472305"/>
          </a:xfrm>
        </p:spPr>
        <p:txBody>
          <a:bodyPr/>
          <a:lstStyle/>
          <a:p>
            <a:pPr marL="0" marR="0" indent="0" algn="l" defTabSz="5810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rPr lang="de-de" sz="2400">
                <a:solidFill>
                  <a:srgbClr val="595959"/>
                </a:solidFill>
                <a:latin typeface="Century Gothic" pitchFamily="2" charset="0"/>
                <a:ea typeface="ＭＳ Ｐゴシック" charset="0"/>
                <a:cs typeface="Century Gothic" pitchFamily="2" charset="0"/>
              </a:rPr>
              <a:t>Für uns ist der Aufbau eines Verbraucher-Netzwerkes die einzige Möglichkeit, um eine flächendeckende Verbreitung dieser einzigartigen Produkte zu gewährleisten!</a:t>
            </a:r>
          </a:p>
          <a:p>
            <a:pPr>
              <a:defRPr lang="de-de"/>
            </a:pPr>
            <a:endParaRPr lang="de-de" sz="2400">
              <a:solidFill>
                <a:srgbClr val="595959"/>
              </a:solidFill>
              <a:latin typeface="Century Gothic" pitchFamily="2" charset="0"/>
              <a:ea typeface="ＭＳ Ｐゴシック" charset="0"/>
              <a:cs typeface="Century 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33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92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72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28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Nach </a:t>
            </a:r>
            <a:r>
              <a:rPr lang="de-DE" err="1"/>
              <a:t>reiser</a:t>
            </a:r>
            <a:r>
              <a:rPr lang="de-DE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56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Basis </a:t>
            </a:r>
            <a:r>
              <a:rPr lang="de-DE" err="1"/>
              <a:t>versorgung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311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80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8" name="Shape 8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 defTabSz="382505">
              <a:defRPr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Kosmetik, Zahnarzt, Friseur, Lieblingsitaliener, – grieche,</a:t>
            </a:r>
          </a:p>
          <a:p>
            <a:pPr algn="just" defTabSz="382505">
              <a:defRPr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Versicherungen, Handy, Hotel usw…</a:t>
            </a:r>
          </a:p>
          <a:p>
            <a:pPr algn="just" defTabSz="382505">
              <a:defRPr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just" defTabSz="382505">
              <a:buSzPct val="100000"/>
              <a:buChar char="à"/>
              <a:defRPr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Gebe Freunden, die Chance sich auch ihre Wünsche zu erfüllen.</a:t>
            </a:r>
          </a:p>
          <a:p>
            <a:pPr algn="just" defTabSz="382505">
              <a:buSzPct val="100000"/>
              <a:buChar char="à"/>
              <a:defRPr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Sei ein Chancengeber/-in  …..</a:t>
            </a:r>
          </a:p>
        </p:txBody>
      </p:sp>
    </p:spTree>
    <p:extLst>
      <p:ext uri="{BB962C8B-B14F-4D97-AF65-F5344CB8AC3E}">
        <p14:creationId xmlns:p14="http://schemas.microsoft.com/office/powerpoint/2010/main" val="1927490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82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94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6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624493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1200150"/>
            <a:ext cx="5562600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311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0289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5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ayout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F07F9916-FD5C-4F2C-8D63-67D3EFAF3479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fik 5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36D6CB69-C6ED-4CDC-BB69-004E7EEE6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2037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345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666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64403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262495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624493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1200150"/>
            <a:ext cx="5562600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89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418833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rgbClr val="07608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3257550"/>
            <a:ext cx="8077199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2371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745AB4-F6EB-4AB6-9FDC-E910A1DF7E05}"/>
              </a:ext>
            </a:extLst>
          </p:cNvPr>
          <p:cNvSpPr txBox="1">
            <a:spLocks/>
          </p:cNvSpPr>
          <p:nvPr userDrawn="1"/>
        </p:nvSpPr>
        <p:spPr>
          <a:xfrm>
            <a:off x="381000" y="884922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EDITE SUBTITLE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9D1F565-5BC2-47F9-8E88-AFFE4F3AA578}"/>
              </a:ext>
            </a:extLst>
          </p:cNvPr>
          <p:cNvSpPr txBox="1">
            <a:spLocks/>
          </p:cNvSpPr>
          <p:nvPr userDrawn="1"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F06BF28-7205-403D-9865-8C37F28A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31080"/>
            <a:ext cx="8229600" cy="2940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614A5AA-F8EC-439C-8301-B93CD1977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4500" y="4665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7608E"/>
                </a:solidFill>
              </a:defRPr>
            </a:lvl1pPr>
          </a:lstStyle>
          <a:p>
            <a:r>
              <a:rPr lang="de-DE"/>
              <a:t>FUTURING YOU </a:t>
            </a:r>
          </a:p>
          <a:p>
            <a:r>
              <a:rPr lang="de-DE"/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290834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Grafik 2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D6EE57AC-EED2-4135-A685-737672FF2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114320-767A-4C9B-81CB-E65C78BCF2FF}"/>
              </a:ext>
            </a:extLst>
          </p:cNvPr>
          <p:cNvSpPr txBox="1">
            <a:spLocks/>
          </p:cNvSpPr>
          <p:nvPr userDrawn="1"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115671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418833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rgbClr val="07608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3257550"/>
            <a:ext cx="8077199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8210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0289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5755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ayout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4177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ayout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7253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083ABE-B015-401A-B909-50E688A4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1EDC-2CF6-4C92-9A45-CD83F64F7C62}" type="datetimeFigureOut">
              <a:rPr lang="de-DE" smtClean="0"/>
              <a:t>10.11.22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BBDFCB-CFA8-4D3D-B6CA-7B064D16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B3E7B6-C3CC-408C-B6C6-4FF508CF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5A5A-8CE7-42F1-AF53-667D95DD792D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 descr="Ein Bild, das Glas, Stern enthält.&#10;&#10;Automatisch generierte Beschreibung">
            <a:extLst>
              <a:ext uri="{FF2B5EF4-FFF2-40B4-BE49-F238E27FC236}">
                <a16:creationId xmlns:a16="http://schemas.microsoft.com/office/drawing/2014/main" id="{289478B4-57A0-4913-BC02-A7EDB1037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334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36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19AD-40E6-43FE-B074-CC95A22C619E}" type="datetimeFigureOut">
              <a:rPr lang="de-DE" smtClean="0"/>
              <a:t>10.11.22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5A4B-B557-4F6C-B4E9-8FB8D025BCA7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45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19AD-40E6-43FE-B074-CC95A22C619E}" type="datetimeFigureOut">
              <a:rPr lang="de-DE" smtClean="0"/>
              <a:t>10.11.22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5A4B-B557-4F6C-B4E9-8FB8D025BCA7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44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CCC2FDD-0B2A-3241-914C-6F9694B7BDAB}" type="datetimeFigureOut">
              <a:rPr lang="de-DE" smtClean="0"/>
              <a:t>10.11.22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ADBD-7695-F74E-B7DC-1D5B9456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074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7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745AB4-F6EB-4AB6-9FDC-E910A1DF7E05}"/>
              </a:ext>
            </a:extLst>
          </p:cNvPr>
          <p:cNvSpPr txBox="1">
            <a:spLocks/>
          </p:cNvSpPr>
          <p:nvPr userDrawn="1"/>
        </p:nvSpPr>
        <p:spPr>
          <a:xfrm>
            <a:off x="381000" y="884922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EDITE SUBTITLE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9D1F565-5BC2-47F9-8E88-AFFE4F3AA578}"/>
              </a:ext>
            </a:extLst>
          </p:cNvPr>
          <p:cNvSpPr txBox="1">
            <a:spLocks/>
          </p:cNvSpPr>
          <p:nvPr userDrawn="1"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F06BF28-7205-403D-9865-8C37F28A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31080"/>
            <a:ext cx="8229600" cy="2940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614A5AA-F8EC-439C-8301-B93CD1977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4500" y="4665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7608E"/>
                </a:solidFill>
              </a:defRPr>
            </a:lvl1pPr>
          </a:lstStyle>
          <a:p>
            <a:r>
              <a:rPr lang="de-DE"/>
              <a:t>FUTURING YOU </a:t>
            </a:r>
          </a:p>
          <a:p>
            <a:r>
              <a:rPr lang="de-DE"/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172553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42751E-1CF3-4BBC-B8AE-23CCD5DE5C0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7608E"/>
                </a:solidFill>
              </a:defRPr>
            </a:lvl1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98257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28575">
            <a:solidFill>
              <a:srgbClr val="CC0099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Grafik 17">
            <a:extLst>
              <a:ext uri="{FF2B5EF4-FFF2-40B4-BE49-F238E27FC236}">
                <a16:creationId xmlns:a16="http://schemas.microsoft.com/office/drawing/2014/main" id="{D8FBDA7A-772D-4953-99AA-E7C18B7ACE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44" y="220379"/>
            <a:ext cx="836756" cy="836696"/>
          </a:xfrm>
          <a:prstGeom prst="rect">
            <a:avLst/>
          </a:prstGeom>
          <a:ln w="38100">
            <a:noFill/>
          </a:ln>
        </p:spPr>
      </p:pic>
      <p:pic>
        <p:nvPicPr>
          <p:cNvPr id="6" name="Grafik 5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9C143FD5-94EE-499A-8005-901CA6BB6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BD458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9647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28575">
            <a:solidFill>
              <a:srgbClr val="FF6243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FE8648-CB41-4453-BC71-93F0A22C4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357" y="165718"/>
            <a:ext cx="847643" cy="858963"/>
          </a:xfrm>
          <a:prstGeom prst="rect">
            <a:avLst/>
          </a:prstGeom>
          <a:ln w="38100">
            <a:noFill/>
          </a:ln>
        </p:spPr>
      </p:pic>
      <p:pic>
        <p:nvPicPr>
          <p:cNvPr id="5" name="Grafik 4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B73B2079-3D33-4AE0-9982-C073BD965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FF624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1179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28575">
            <a:solidFill>
              <a:srgbClr val="2DBEA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Grafik 13">
            <a:extLst>
              <a:ext uri="{FF2B5EF4-FFF2-40B4-BE49-F238E27FC236}">
                <a16:creationId xmlns:a16="http://schemas.microsoft.com/office/drawing/2014/main" id="{9111533C-78C5-4496-B460-9200D4F49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402" y="198113"/>
            <a:ext cx="855598" cy="858962"/>
          </a:xfrm>
          <a:prstGeom prst="rect">
            <a:avLst/>
          </a:prstGeom>
          <a:ln w="38100">
            <a:noFill/>
          </a:ln>
        </p:spPr>
      </p:pic>
      <p:pic>
        <p:nvPicPr>
          <p:cNvPr id="5" name="Grafik 4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7DD44E6D-50E4-4365-AD35-85B6D838C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2DBEA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2701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28575">
            <a:solidFill>
              <a:srgbClr val="F13A56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Grafik 15">
            <a:extLst>
              <a:ext uri="{FF2B5EF4-FFF2-40B4-BE49-F238E27FC236}">
                <a16:creationId xmlns:a16="http://schemas.microsoft.com/office/drawing/2014/main" id="{47F9DC34-33D4-4C5E-A827-576B1BF15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1919" y="220379"/>
            <a:ext cx="832081" cy="836696"/>
          </a:xfrm>
          <a:prstGeom prst="rect">
            <a:avLst/>
          </a:prstGeom>
          <a:ln w="38100">
            <a:noFill/>
          </a:ln>
        </p:spPr>
      </p:pic>
      <p:pic>
        <p:nvPicPr>
          <p:cNvPr id="6" name="Grafik 5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16368E8C-065A-4100-A4F7-8E97D3B06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F13A5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1180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28575">
            <a:solidFill>
              <a:srgbClr val="6396E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6539E25F-F4C6-4249-AAD8-6D2BCAA466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14343"/>
            <a:ext cx="838200" cy="842732"/>
          </a:xfrm>
          <a:prstGeom prst="rect">
            <a:avLst/>
          </a:prstGeom>
          <a:ln w="38100">
            <a:noFill/>
          </a:ln>
        </p:spPr>
      </p:pic>
      <p:pic>
        <p:nvPicPr>
          <p:cNvPr id="5" name="Grafik 4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0889BA29-DEF7-496A-8976-A03284677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3766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370" r:id="rId2"/>
    <p:sldLayoutId id="2147484365" r:id="rId3"/>
    <p:sldLayoutId id="2147484387" r:id="rId4"/>
    <p:sldLayoutId id="2147484414" r:id="rId5"/>
    <p:sldLayoutId id="2147484415" r:id="rId6"/>
    <p:sldLayoutId id="2147484416" r:id="rId7"/>
    <p:sldLayoutId id="2147484418" r:id="rId8"/>
    <p:sldLayoutId id="2147484417" r:id="rId9"/>
    <p:sldLayoutId id="2147484240" r:id="rId10"/>
    <p:sldLayoutId id="2147484344" r:id="rId11"/>
    <p:sldLayoutId id="2147484389" r:id="rId12"/>
    <p:sldLayoutId id="2147483959" r:id="rId13"/>
    <p:sldLayoutId id="2147484347" r:id="rId14"/>
    <p:sldLayoutId id="2147484364" r:id="rId15"/>
    <p:sldLayoutId id="2147484372" r:id="rId16"/>
    <p:sldLayoutId id="2147484373" r:id="rId17"/>
    <p:sldLayoutId id="2147484374" r:id="rId18"/>
    <p:sldLayoutId id="2147484375" r:id="rId19"/>
    <p:sldLayoutId id="2147484376" r:id="rId20"/>
    <p:sldLayoutId id="2147484377" r:id="rId21"/>
    <p:sldLayoutId id="2147484390" r:id="rId22"/>
    <p:sldLayoutId id="2147484419" r:id="rId2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563529"/>
            <a:ext cx="7886700" cy="651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1605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D19AD-40E6-43FE-B074-CC95A22C619E}" type="datetimeFigureOut">
              <a:rPr lang="de-DE" smtClean="0"/>
              <a:t>10.11.22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F5A4B-B557-4F6C-B4E9-8FB8D025BC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80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413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50457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5.jpeg"/><Relationship Id="rId4" Type="http://schemas.openxmlformats.org/officeDocument/2006/relationships/image" Target="../media/image40.png"/><Relationship Id="rId9" Type="http://schemas.openxmlformats.org/officeDocument/2006/relationships/image" Target="../media/image44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44.tiff"/><Relationship Id="rId4" Type="http://schemas.openxmlformats.org/officeDocument/2006/relationships/image" Target="../media/image47.pn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3.png"/><Relationship Id="rId4" Type="http://schemas.openxmlformats.org/officeDocument/2006/relationships/image" Target="../media/image11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3.png"/><Relationship Id="rId4" Type="http://schemas.openxmlformats.org/officeDocument/2006/relationships/image" Target="../media/image11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6.png"/><Relationship Id="rId7" Type="http://schemas.openxmlformats.org/officeDocument/2006/relationships/image" Target="../media/image12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pexels.com/de-de/foto/freunde-freundschaft-gluck-ich-liebe-dich-994208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6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blau, Auto, Hydrant, sitzend enthält.&#10;&#10;Automatisch generierte Beschreibung">
            <a:extLst>
              <a:ext uri="{FF2B5EF4-FFF2-40B4-BE49-F238E27FC236}">
                <a16:creationId xmlns:a16="http://schemas.microsoft.com/office/drawing/2014/main" id="{9F6FA222-1991-4E1D-9D4C-94C34D1708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1F38E6-1CC0-4DFF-BF23-E1032BA92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BEWUSSTSEINSKOSMETIK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5E6B20-F457-4C81-8F6C-244D9E1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 BEGEISTERUNG SPRÜHEN</a:t>
            </a:r>
          </a:p>
        </p:txBody>
      </p:sp>
    </p:spTree>
    <p:extLst>
      <p:ext uri="{BB962C8B-B14F-4D97-AF65-F5344CB8AC3E}">
        <p14:creationId xmlns:p14="http://schemas.microsoft.com/office/powerpoint/2010/main" val="5959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draußen, Wolken, dunkel enthält.&#10;&#10;Automatisch generierte Beschreibung">
            <a:extLst>
              <a:ext uri="{FF2B5EF4-FFF2-40B4-BE49-F238E27FC236}">
                <a16:creationId xmlns:a16="http://schemas.microsoft.com/office/drawing/2014/main" id="{0F270034-6C1B-0F41-AFDD-20E914503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318844"/>
            <a:ext cx="3562350" cy="464104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A4FF76A-0979-234E-8063-32D21F10379A}"/>
              </a:ext>
            </a:extLst>
          </p:cNvPr>
          <p:cNvSpPr txBox="1"/>
          <p:nvPr/>
        </p:nvSpPr>
        <p:spPr>
          <a:xfrm>
            <a:off x="228600" y="3005428"/>
            <a:ext cx="4648200" cy="1672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Kann unterstützen die Zirbeldrüse zu entschlacken und zu aktivieren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00E1B4A-F4F0-394E-B00F-8C3B7E2279D6}"/>
              </a:ext>
            </a:extLst>
          </p:cNvPr>
          <p:cNvSpPr txBox="1"/>
          <p:nvPr/>
        </p:nvSpPr>
        <p:spPr>
          <a:xfrm>
            <a:off x="228600" y="1200150"/>
            <a:ext cx="4800600" cy="149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Hauptrhythmusgeber steuert die Zellerneuerung, Hormone und Stoffwechsel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Zugang zu unserer Intuition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C7435B-9DE6-2548-92B8-2DA6C465ADE7}"/>
              </a:ext>
            </a:extLst>
          </p:cNvPr>
          <p:cNvSpPr txBox="1"/>
          <p:nvPr/>
        </p:nvSpPr>
        <p:spPr>
          <a:xfrm>
            <a:off x="228600" y="285751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Zirbeldrüse (Epiphyse)</a:t>
            </a:r>
          </a:p>
        </p:txBody>
      </p:sp>
    </p:spTree>
    <p:extLst>
      <p:ext uri="{BB962C8B-B14F-4D97-AF65-F5344CB8AC3E}">
        <p14:creationId xmlns:p14="http://schemas.microsoft.com/office/powerpoint/2010/main" val="36159105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Produktlinien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gibt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es? 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361732"/>
            <a:ext cx="3311574" cy="21298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Zulassung als Kosmetik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Enthält Wirkstoffe besten Reinheitsgrades und Feinstoffe mit einzigartigen Frequenzen</a:t>
            </a: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„Meistermischung“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Gewinner 2020/2021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2A2CCE7D-570E-4FA7-8914-E13CDDE17A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93" y="1495173"/>
            <a:ext cx="1033269" cy="10388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162B1A0-619A-4510-B47D-DCA1DE4147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82" y="1473874"/>
            <a:ext cx="1030000" cy="10437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Grafik 13">
            <a:extLst>
              <a:ext uri="{FF2B5EF4-FFF2-40B4-BE49-F238E27FC236}">
                <a16:creationId xmlns:a16="http://schemas.microsoft.com/office/drawing/2014/main" id="{F1398B7F-CB48-4CA8-B917-BAC11279CE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4" y="2881220"/>
            <a:ext cx="1039666" cy="10437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Grafik 15">
            <a:extLst>
              <a:ext uri="{FF2B5EF4-FFF2-40B4-BE49-F238E27FC236}">
                <a16:creationId xmlns:a16="http://schemas.microsoft.com/office/drawing/2014/main" id="{37C5BAB1-B545-49B8-82E3-60FF20CAF2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884092"/>
            <a:ext cx="1033126" cy="105709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Grafik 17">
            <a:extLst>
              <a:ext uri="{FF2B5EF4-FFF2-40B4-BE49-F238E27FC236}">
                <a16:creationId xmlns:a16="http://schemas.microsoft.com/office/drawing/2014/main" id="{2603154E-DB23-4475-96C2-E299E27F30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32" y="2884092"/>
            <a:ext cx="1044832" cy="10447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6" name="Shape 108">
            <a:extLst>
              <a:ext uri="{FF2B5EF4-FFF2-40B4-BE49-F238E27FC236}">
                <a16:creationId xmlns:a16="http://schemas.microsoft.com/office/drawing/2014/main" id="{8E384003-2132-4EF7-A20C-5C94475B2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83502"/>
            <a:ext cx="1033126" cy="207998"/>
          </a:xfrm>
          <a:prstGeom prst="rect">
            <a:avLst/>
          </a:prstGeom>
          <a:solidFill>
            <a:srgbClr val="689D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 charset="0"/>
              </a:rPr>
              <a:t>entfaltend</a:t>
            </a:r>
          </a:p>
        </p:txBody>
      </p:sp>
      <p:sp>
        <p:nvSpPr>
          <p:cNvPr id="17" name="Shape 108">
            <a:extLst>
              <a:ext uri="{FF2B5EF4-FFF2-40B4-BE49-F238E27FC236}">
                <a16:creationId xmlns:a16="http://schemas.microsoft.com/office/drawing/2014/main" id="{1745E3F6-A7C6-4C13-8CB6-B9BA966F8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5215" y="1316164"/>
            <a:ext cx="1039667" cy="207998"/>
          </a:xfrm>
          <a:prstGeom prst="rect">
            <a:avLst/>
          </a:prstGeom>
          <a:solidFill>
            <a:srgbClr val="FF62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 charset="0"/>
              </a:rPr>
              <a:t>klärend</a:t>
            </a:r>
          </a:p>
        </p:txBody>
      </p:sp>
      <p:sp>
        <p:nvSpPr>
          <p:cNvPr id="18" name="Shape 108">
            <a:extLst>
              <a:ext uri="{FF2B5EF4-FFF2-40B4-BE49-F238E27FC236}">
                <a16:creationId xmlns:a16="http://schemas.microsoft.com/office/drawing/2014/main" id="{0B68084C-1215-4DFE-ADAD-D220B18F8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145" y="2696281"/>
            <a:ext cx="1039667" cy="207998"/>
          </a:xfrm>
          <a:prstGeom prst="rect">
            <a:avLst/>
          </a:prstGeom>
          <a:solidFill>
            <a:srgbClr val="4AC29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 charset="0"/>
              </a:rPr>
              <a:t>berührend</a:t>
            </a:r>
          </a:p>
        </p:txBody>
      </p:sp>
      <p:sp>
        <p:nvSpPr>
          <p:cNvPr id="19" name="Shape 108">
            <a:extLst>
              <a:ext uri="{FF2B5EF4-FFF2-40B4-BE49-F238E27FC236}">
                <a16:creationId xmlns:a16="http://schemas.microsoft.com/office/drawing/2014/main" id="{86905780-F828-468F-871B-607DD8779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85346"/>
            <a:ext cx="1033126" cy="207998"/>
          </a:xfrm>
          <a:prstGeom prst="rect">
            <a:avLst/>
          </a:prstGeom>
          <a:solidFill>
            <a:srgbClr val="ED375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 charset="0"/>
              </a:rPr>
              <a:t>verbindend</a:t>
            </a: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20" name="Shape 108">
            <a:extLst>
              <a:ext uri="{FF2B5EF4-FFF2-40B4-BE49-F238E27FC236}">
                <a16:creationId xmlns:a16="http://schemas.microsoft.com/office/drawing/2014/main" id="{800A8F72-C8C5-4710-ADE0-79ACD94CA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5740" y="2679951"/>
            <a:ext cx="1045924" cy="207998"/>
          </a:xfrm>
          <a:prstGeom prst="rect">
            <a:avLst/>
          </a:prstGeom>
          <a:solidFill>
            <a:srgbClr val="CB49A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 charset="0"/>
              </a:rPr>
              <a:t>fließend</a:t>
            </a:r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705E128D-91C5-45F0-AB0A-0748981CDED7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FUTURING YOU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OPPORTUNITIES FOR LIFE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1C10B72-0EFF-4D9E-BD45-73350B3CE374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LEIDENSCHAFT SCHAFFEN, MIT HERZ UND AUS GANZEM HERZEN HANDELN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id="{1F826EA3-0287-9842-C8DA-51BE6509D2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8363" y="2465446"/>
            <a:ext cx="899283" cy="792104"/>
          </a:xfrm>
          <a:prstGeom prst="rect">
            <a:avLst/>
          </a:prstGeom>
        </p:spPr>
      </p:pic>
      <p:sp>
        <p:nvSpPr>
          <p:cNvPr id="26" name="Shape 108">
            <a:extLst>
              <a:ext uri="{FF2B5EF4-FFF2-40B4-BE49-F238E27FC236}">
                <a16:creationId xmlns:a16="http://schemas.microsoft.com/office/drawing/2014/main" id="{BD2C9FD0-A03B-6885-A6D2-CDC09F1245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16778" y="1265877"/>
            <a:ext cx="1044299" cy="207997"/>
          </a:xfrm>
          <a:prstGeom prst="rect">
            <a:avLst/>
          </a:prstGeom>
          <a:solidFill>
            <a:srgbClr val="689D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nährend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9ABD267-F747-9EAD-D730-C1032D92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45" y="1468983"/>
            <a:ext cx="1039666" cy="8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hape 108">
            <a:extLst>
              <a:ext uri="{FF2B5EF4-FFF2-40B4-BE49-F238E27FC236}">
                <a16:creationId xmlns:a16="http://schemas.microsoft.com/office/drawing/2014/main" id="{80B51F93-0C6A-1C6B-6F74-67468382C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16779" y="2364444"/>
            <a:ext cx="1039666" cy="207306"/>
          </a:xfrm>
          <a:prstGeom prst="rect">
            <a:avLst/>
          </a:prstGeom>
          <a:solidFill>
            <a:srgbClr val="689D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>
                <a:solidFill>
                  <a:schemeClr val="bg1"/>
                </a:solidFill>
                <a:latin typeface="Chalkboard" panose="03050602040202020205" pitchFamily="66" charset="77"/>
                <a:ea typeface="Ayuthaya" pitchFamily="2" charset="-34"/>
                <a:cs typeface="Al Bayan Plain" pitchFamily="2" charset="-78"/>
                <a:sym typeface="Arial" charset="0"/>
              </a:rPr>
              <a:t>YUMMY</a:t>
            </a:r>
          </a:p>
        </p:txBody>
      </p:sp>
    </p:spTree>
    <p:extLst>
      <p:ext uri="{BB962C8B-B14F-4D97-AF65-F5344CB8AC3E}">
        <p14:creationId xmlns:p14="http://schemas.microsoft.com/office/powerpoint/2010/main" val="2746546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637928" y="1395492"/>
            <a:ext cx="2093540" cy="336988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LAVYL AURICUM</a:t>
            </a:r>
          </a:p>
        </p:txBody>
      </p:sp>
      <p:pic>
        <p:nvPicPr>
          <p:cNvPr id="13" name="Bild 1" descr="pr-1.jpg">
            <a:extLst>
              <a:ext uri="{FF2B5EF4-FFF2-40B4-BE49-F238E27FC236}">
                <a16:creationId xmlns:a16="http://schemas.microsoft.com/office/drawing/2014/main" id="{53474999-2C4A-461C-86E6-73362E58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905" y="2313424"/>
            <a:ext cx="1664667" cy="1488489"/>
          </a:xfrm>
          <a:prstGeom prst="rect">
            <a:avLst/>
          </a:prstGeom>
          <a:effectLst/>
        </p:spPr>
      </p:pic>
      <p:pic>
        <p:nvPicPr>
          <p:cNvPr id="39" name="Grafik 1">
            <a:extLst>
              <a:ext uri="{FF2B5EF4-FFF2-40B4-BE49-F238E27FC236}">
                <a16:creationId xmlns:a16="http://schemas.microsoft.com/office/drawing/2014/main" id="{8C70D644-9B38-4EAF-8982-81726712A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30" y="1597549"/>
            <a:ext cx="713180" cy="3488801"/>
          </a:xfrm>
          <a:prstGeom prst="rect">
            <a:avLst/>
          </a:prstGeom>
        </p:spPr>
      </p:pic>
      <p:sp>
        <p:nvSpPr>
          <p:cNvPr id="40" name="Flussdiagramm: Verbindungsstelle 2">
            <a:extLst>
              <a:ext uri="{FF2B5EF4-FFF2-40B4-BE49-F238E27FC236}">
                <a16:creationId xmlns:a16="http://schemas.microsoft.com/office/drawing/2014/main" id="{3DCA8D47-160E-49E1-B0C5-61A24F75A604}"/>
              </a:ext>
            </a:extLst>
          </p:cNvPr>
          <p:cNvSpPr/>
          <p:nvPr/>
        </p:nvSpPr>
        <p:spPr>
          <a:xfrm>
            <a:off x="4746677" y="1397033"/>
            <a:ext cx="141385" cy="176951"/>
          </a:xfrm>
          <a:prstGeom prst="flowChartConnector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41" name="Flussdiagramm: Verbindungsstelle 11">
            <a:extLst>
              <a:ext uri="{FF2B5EF4-FFF2-40B4-BE49-F238E27FC236}">
                <a16:creationId xmlns:a16="http://schemas.microsoft.com/office/drawing/2014/main" id="{C14941B2-F29B-4CCD-B6DC-0B5CDB430051}"/>
              </a:ext>
            </a:extLst>
          </p:cNvPr>
          <p:cNvSpPr/>
          <p:nvPr/>
        </p:nvSpPr>
        <p:spPr>
          <a:xfrm>
            <a:off x="4965631" y="1907839"/>
            <a:ext cx="141385" cy="176951"/>
          </a:xfrm>
          <a:prstGeom prst="flowChartConnector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42" name="Flussdiagramm: Verbindungsstelle 13">
            <a:extLst>
              <a:ext uri="{FF2B5EF4-FFF2-40B4-BE49-F238E27FC236}">
                <a16:creationId xmlns:a16="http://schemas.microsoft.com/office/drawing/2014/main" id="{813FE636-D875-4856-8187-B56D68DD8D14}"/>
              </a:ext>
            </a:extLst>
          </p:cNvPr>
          <p:cNvSpPr/>
          <p:nvPr/>
        </p:nvSpPr>
        <p:spPr>
          <a:xfrm>
            <a:off x="5092129" y="2378008"/>
            <a:ext cx="141385" cy="176951"/>
          </a:xfrm>
          <a:prstGeom prst="flowChartConnector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43" name="Flussdiagramm: Verbindungsstelle 14">
            <a:extLst>
              <a:ext uri="{FF2B5EF4-FFF2-40B4-BE49-F238E27FC236}">
                <a16:creationId xmlns:a16="http://schemas.microsoft.com/office/drawing/2014/main" id="{3421DFA5-8F7D-4A06-B168-7861317796F3}"/>
              </a:ext>
            </a:extLst>
          </p:cNvPr>
          <p:cNvSpPr/>
          <p:nvPr/>
        </p:nvSpPr>
        <p:spPr>
          <a:xfrm>
            <a:off x="5171548" y="2848644"/>
            <a:ext cx="141385" cy="176951"/>
          </a:xfrm>
          <a:prstGeom prst="flowChartConnector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44" name="Flussdiagramm: Verbindungsstelle 16">
            <a:extLst>
              <a:ext uri="{FF2B5EF4-FFF2-40B4-BE49-F238E27FC236}">
                <a16:creationId xmlns:a16="http://schemas.microsoft.com/office/drawing/2014/main" id="{A901DA4F-2DFC-4767-AB64-84B4D335A0D8}"/>
              </a:ext>
            </a:extLst>
          </p:cNvPr>
          <p:cNvSpPr/>
          <p:nvPr/>
        </p:nvSpPr>
        <p:spPr>
          <a:xfrm>
            <a:off x="5029200" y="3253473"/>
            <a:ext cx="141385" cy="176951"/>
          </a:xfrm>
          <a:prstGeom prst="flowChartConnector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cxnSp>
        <p:nvCxnSpPr>
          <p:cNvPr id="45" name="Gerade Verbindung mit Pfeil 4">
            <a:extLst>
              <a:ext uri="{FF2B5EF4-FFF2-40B4-BE49-F238E27FC236}">
                <a16:creationId xmlns:a16="http://schemas.microsoft.com/office/drawing/2014/main" id="{A8256E07-E3E2-4AF8-BF9E-753FB37AEB05}"/>
              </a:ext>
            </a:extLst>
          </p:cNvPr>
          <p:cNvCxnSpPr/>
          <p:nvPr/>
        </p:nvCxnSpPr>
        <p:spPr>
          <a:xfrm flipH="1">
            <a:off x="4510298" y="1588839"/>
            <a:ext cx="203186" cy="16855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Gerade Verbindung mit Pfeil 20">
            <a:extLst>
              <a:ext uri="{FF2B5EF4-FFF2-40B4-BE49-F238E27FC236}">
                <a16:creationId xmlns:a16="http://schemas.microsoft.com/office/drawing/2014/main" id="{622B7104-CFE1-404F-A3E4-0732E5D7828E}"/>
              </a:ext>
            </a:extLst>
          </p:cNvPr>
          <p:cNvCxnSpPr/>
          <p:nvPr/>
        </p:nvCxnSpPr>
        <p:spPr>
          <a:xfrm flipH="1">
            <a:off x="4629888" y="2114437"/>
            <a:ext cx="269950" cy="505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Gerade Verbindung mit Pfeil 24">
            <a:extLst>
              <a:ext uri="{FF2B5EF4-FFF2-40B4-BE49-F238E27FC236}">
                <a16:creationId xmlns:a16="http://schemas.microsoft.com/office/drawing/2014/main" id="{7A5D88FD-1718-4BA2-B825-9A5B8AB1B722}"/>
              </a:ext>
            </a:extLst>
          </p:cNvPr>
          <p:cNvCxnSpPr/>
          <p:nvPr/>
        </p:nvCxnSpPr>
        <p:spPr>
          <a:xfrm flipH="1">
            <a:off x="4724400" y="2499152"/>
            <a:ext cx="269242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Gerade Verbindung mit Pfeil 26">
            <a:extLst>
              <a:ext uri="{FF2B5EF4-FFF2-40B4-BE49-F238E27FC236}">
                <a16:creationId xmlns:a16="http://schemas.microsoft.com/office/drawing/2014/main" id="{1E02F7F2-3962-484C-A8C8-838B3E9B6891}"/>
              </a:ext>
            </a:extLst>
          </p:cNvPr>
          <p:cNvCxnSpPr/>
          <p:nvPr/>
        </p:nvCxnSpPr>
        <p:spPr>
          <a:xfrm flipH="1">
            <a:off x="4724400" y="3328760"/>
            <a:ext cx="26764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Gerade Verbindung mit Pfeil 36">
            <a:extLst>
              <a:ext uri="{FF2B5EF4-FFF2-40B4-BE49-F238E27FC236}">
                <a16:creationId xmlns:a16="http://schemas.microsoft.com/office/drawing/2014/main" id="{60A7E8EF-AF28-4813-A919-203146115A8A}"/>
              </a:ext>
            </a:extLst>
          </p:cNvPr>
          <p:cNvCxnSpPr/>
          <p:nvPr/>
        </p:nvCxnSpPr>
        <p:spPr>
          <a:xfrm flipH="1">
            <a:off x="4824488" y="2944044"/>
            <a:ext cx="26764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" name="Flussdiagramm: Verbindungsstelle 37">
            <a:extLst>
              <a:ext uri="{FF2B5EF4-FFF2-40B4-BE49-F238E27FC236}">
                <a16:creationId xmlns:a16="http://schemas.microsoft.com/office/drawing/2014/main" id="{A20CE895-F8BC-4894-AB45-6AC3A51D0792}"/>
              </a:ext>
            </a:extLst>
          </p:cNvPr>
          <p:cNvSpPr/>
          <p:nvPr/>
        </p:nvSpPr>
        <p:spPr>
          <a:xfrm>
            <a:off x="3552374" y="2262788"/>
            <a:ext cx="141385" cy="176951"/>
          </a:xfrm>
          <a:prstGeom prst="flowChartConnector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51" name="Flussdiagramm: Verbindungsstelle 38">
            <a:extLst>
              <a:ext uri="{FF2B5EF4-FFF2-40B4-BE49-F238E27FC236}">
                <a16:creationId xmlns:a16="http://schemas.microsoft.com/office/drawing/2014/main" id="{87CA1C7E-B76B-45E5-BEDE-48095745BF70}"/>
              </a:ext>
            </a:extLst>
          </p:cNvPr>
          <p:cNvSpPr/>
          <p:nvPr/>
        </p:nvSpPr>
        <p:spPr>
          <a:xfrm>
            <a:off x="3537073" y="1851232"/>
            <a:ext cx="141385" cy="176951"/>
          </a:xfrm>
          <a:prstGeom prst="flowChartConnector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52" name="Flussdiagramm: Verbindungsstelle 40">
            <a:extLst>
              <a:ext uri="{FF2B5EF4-FFF2-40B4-BE49-F238E27FC236}">
                <a16:creationId xmlns:a16="http://schemas.microsoft.com/office/drawing/2014/main" id="{E9A1EA94-6332-4CEE-A3CE-5BA9522C8CA8}"/>
              </a:ext>
            </a:extLst>
          </p:cNvPr>
          <p:cNvSpPr/>
          <p:nvPr/>
        </p:nvSpPr>
        <p:spPr>
          <a:xfrm>
            <a:off x="3531639" y="2729234"/>
            <a:ext cx="141385" cy="176951"/>
          </a:xfrm>
          <a:prstGeom prst="flowChartConnector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53" name="Flussdiagramm: Verbindungsstelle 42">
            <a:extLst>
              <a:ext uri="{FF2B5EF4-FFF2-40B4-BE49-F238E27FC236}">
                <a16:creationId xmlns:a16="http://schemas.microsoft.com/office/drawing/2014/main" id="{5853260E-77DC-4B44-A87D-44427ABAB1F3}"/>
              </a:ext>
            </a:extLst>
          </p:cNvPr>
          <p:cNvSpPr/>
          <p:nvPr/>
        </p:nvSpPr>
        <p:spPr>
          <a:xfrm>
            <a:off x="3537799" y="3164997"/>
            <a:ext cx="141385" cy="176951"/>
          </a:xfrm>
          <a:prstGeom prst="flowChartConnector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54" name="Flussdiagramm: Verbindungsstelle 43">
            <a:extLst>
              <a:ext uri="{FF2B5EF4-FFF2-40B4-BE49-F238E27FC236}">
                <a16:creationId xmlns:a16="http://schemas.microsoft.com/office/drawing/2014/main" id="{335E786D-6F6B-4053-81B4-C41B412935CC}"/>
              </a:ext>
            </a:extLst>
          </p:cNvPr>
          <p:cNvSpPr/>
          <p:nvPr/>
        </p:nvSpPr>
        <p:spPr>
          <a:xfrm>
            <a:off x="3687911" y="1462213"/>
            <a:ext cx="141385" cy="176951"/>
          </a:xfrm>
          <a:prstGeom prst="flowChartConnector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cxnSp>
        <p:nvCxnSpPr>
          <p:cNvPr id="55" name="Gerade Verbindung mit Pfeil 45">
            <a:extLst>
              <a:ext uri="{FF2B5EF4-FFF2-40B4-BE49-F238E27FC236}">
                <a16:creationId xmlns:a16="http://schemas.microsoft.com/office/drawing/2014/main" id="{982FD450-1814-4F64-B649-4E8C53D4878D}"/>
              </a:ext>
            </a:extLst>
          </p:cNvPr>
          <p:cNvCxnSpPr/>
          <p:nvPr/>
        </p:nvCxnSpPr>
        <p:spPr>
          <a:xfrm>
            <a:off x="3881076" y="1639164"/>
            <a:ext cx="304707" cy="10783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Gerade Verbindung mit Pfeil 48">
            <a:extLst>
              <a:ext uri="{FF2B5EF4-FFF2-40B4-BE49-F238E27FC236}">
                <a16:creationId xmlns:a16="http://schemas.microsoft.com/office/drawing/2014/main" id="{22BD3EB5-1429-4BAA-BFFB-D9189AC27341}"/>
              </a:ext>
            </a:extLst>
          </p:cNvPr>
          <p:cNvCxnSpPr/>
          <p:nvPr/>
        </p:nvCxnSpPr>
        <p:spPr>
          <a:xfrm flipV="1">
            <a:off x="3796329" y="2250618"/>
            <a:ext cx="288455" cy="8847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Gerade Verbindung mit Pfeil 54">
            <a:extLst>
              <a:ext uri="{FF2B5EF4-FFF2-40B4-BE49-F238E27FC236}">
                <a16:creationId xmlns:a16="http://schemas.microsoft.com/office/drawing/2014/main" id="{6833DE98-7BBB-4722-8D9E-F71CA6148EBA}"/>
              </a:ext>
            </a:extLst>
          </p:cNvPr>
          <p:cNvCxnSpPr/>
          <p:nvPr/>
        </p:nvCxnSpPr>
        <p:spPr>
          <a:xfrm>
            <a:off x="3690073" y="2848644"/>
            <a:ext cx="304707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Gerade Verbindung mit Pfeil 56">
            <a:extLst>
              <a:ext uri="{FF2B5EF4-FFF2-40B4-BE49-F238E27FC236}">
                <a16:creationId xmlns:a16="http://schemas.microsoft.com/office/drawing/2014/main" id="{744FAE1E-4DD8-43B8-A4DE-CBC0809B8361}"/>
              </a:ext>
            </a:extLst>
          </p:cNvPr>
          <p:cNvCxnSpPr/>
          <p:nvPr/>
        </p:nvCxnSpPr>
        <p:spPr>
          <a:xfrm>
            <a:off x="3728723" y="3257550"/>
            <a:ext cx="304707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Gerade Verbindung mit Pfeil 57">
            <a:extLst>
              <a:ext uri="{FF2B5EF4-FFF2-40B4-BE49-F238E27FC236}">
                <a16:creationId xmlns:a16="http://schemas.microsoft.com/office/drawing/2014/main" id="{BC576C50-8534-47E8-B845-9E35DFC7CB2E}"/>
              </a:ext>
            </a:extLst>
          </p:cNvPr>
          <p:cNvCxnSpPr/>
          <p:nvPr/>
        </p:nvCxnSpPr>
        <p:spPr>
          <a:xfrm>
            <a:off x="3753186" y="2017236"/>
            <a:ext cx="304708" cy="8847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BF6CBE43-0E13-49D1-8C78-B208409B6E7B}"/>
              </a:ext>
            </a:extLst>
          </p:cNvPr>
          <p:cNvSpPr/>
          <p:nvPr/>
        </p:nvSpPr>
        <p:spPr>
          <a:xfrm>
            <a:off x="6290008" y="1389907"/>
            <a:ext cx="2093540" cy="335721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AURICUM SENSITIVE</a:t>
            </a:r>
          </a:p>
        </p:txBody>
      </p:sp>
      <p:pic>
        <p:nvPicPr>
          <p:cNvPr id="61" name="Bild 1" descr="pr-3.jpg">
            <a:extLst>
              <a:ext uri="{FF2B5EF4-FFF2-40B4-BE49-F238E27FC236}">
                <a16:creationId xmlns:a16="http://schemas.microsoft.com/office/drawing/2014/main" id="{B715777A-2356-4B38-9EE2-5AC2B0950D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444" y="2351263"/>
            <a:ext cx="1664667" cy="1484446"/>
          </a:xfrm>
          <a:prstGeom prst="rect">
            <a:avLst/>
          </a:prstGeom>
          <a:effectLst/>
        </p:spPr>
      </p:pic>
      <p:sp>
        <p:nvSpPr>
          <p:cNvPr id="64" name="Footer Text">
            <a:extLst>
              <a:ext uri="{FF2B5EF4-FFF2-40B4-BE49-F238E27FC236}">
                <a16:creationId xmlns:a16="http://schemas.microsoft.com/office/drawing/2014/main" id="{D35D1EEB-A91B-419F-BA57-46128B981E23}"/>
              </a:ext>
            </a:extLst>
          </p:cNvPr>
          <p:cNvSpPr txBox="1"/>
          <p:nvPr/>
        </p:nvSpPr>
        <p:spPr>
          <a:xfrm>
            <a:off x="637928" y="3962400"/>
            <a:ext cx="2217729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Erster Sprühstoß auf den Atlas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Sek. in Ruhe stehen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Zur Prävention täglich 2 – 3 mal </a:t>
            </a:r>
            <a:r>
              <a:rPr lang="de-DE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sprühen; akut auch gerne</a:t>
            </a:r>
            <a:r>
              <a:rPr kumimoji="0" lang="de-DE" sz="11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häufiger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Footer Text">
            <a:extLst>
              <a:ext uri="{FF2B5EF4-FFF2-40B4-BE49-F238E27FC236}">
                <a16:creationId xmlns:a16="http://schemas.microsoft.com/office/drawing/2014/main" id="{1D26D906-77D4-43BD-A88F-FFF74FBAC951}"/>
              </a:ext>
            </a:extLst>
          </p:cNvPr>
          <p:cNvSpPr txBox="1"/>
          <p:nvPr/>
        </p:nvSpPr>
        <p:spPr>
          <a:xfrm>
            <a:off x="6295016" y="3943350"/>
            <a:ext cx="231558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 </a:t>
            </a:r>
            <a:r>
              <a:rPr lang="de-DE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Bedarfsfall,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mehrmals täglich auch alle </a:t>
            </a:r>
            <a:r>
              <a:rPr lang="de-DE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betroffenen Bereiche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mit </a:t>
            </a:r>
            <a:r>
              <a:rPr lang="de-DE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sprühen.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 Produkte wirken ebenso bei Tieren und Pflanzen</a:t>
            </a:r>
          </a:p>
        </p:txBody>
      </p:sp>
      <p:sp>
        <p:nvSpPr>
          <p:cNvPr id="66" name="Footer Text">
            <a:extLst>
              <a:ext uri="{FF2B5EF4-FFF2-40B4-BE49-F238E27FC236}">
                <a16:creationId xmlns:a16="http://schemas.microsoft.com/office/drawing/2014/main" id="{55922114-D57E-4493-B2F4-7D0CA9E80043}"/>
              </a:ext>
            </a:extLst>
          </p:cNvPr>
          <p:cNvSpPr txBox="1"/>
          <p:nvPr/>
        </p:nvSpPr>
        <p:spPr>
          <a:xfrm>
            <a:off x="637928" y="1809486"/>
            <a:ext cx="207246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Wirbelsäule ansprühen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 30 cm </a:t>
            </a:r>
          </a:p>
        </p:txBody>
      </p:sp>
      <p:sp>
        <p:nvSpPr>
          <p:cNvPr id="67" name="Footer Text">
            <a:extLst>
              <a:ext uri="{FF2B5EF4-FFF2-40B4-BE49-F238E27FC236}">
                <a16:creationId xmlns:a16="http://schemas.microsoft.com/office/drawing/2014/main" id="{032B4FB5-8A3C-491C-B4BA-F3300D05D8BC}"/>
              </a:ext>
            </a:extLst>
          </p:cNvPr>
          <p:cNvSpPr txBox="1"/>
          <p:nvPr/>
        </p:nvSpPr>
        <p:spPr>
          <a:xfrm>
            <a:off x="6290008" y="1809486"/>
            <a:ext cx="207246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Chakren ansprühen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 30 cm 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0E0E41D-BB08-4399-BB08-B088AA0823C6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sieht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die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Basisversorgung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619635C8-9292-4A87-B7D8-AB00DB2F70A1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LAVYL AURICUM, LAVYL AURICUM SENSITIVE, HAEVYL 3.I</a:t>
            </a:r>
          </a:p>
        </p:txBody>
      </p:sp>
      <p:pic>
        <p:nvPicPr>
          <p:cNvPr id="35" name="Grafik 1">
            <a:extLst>
              <a:ext uri="{FF2B5EF4-FFF2-40B4-BE49-F238E27FC236}">
                <a16:creationId xmlns:a16="http://schemas.microsoft.com/office/drawing/2014/main" id="{93C63E62-5FB6-4B1E-AAC9-31BCA4FF6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80" y="4086123"/>
            <a:ext cx="798804" cy="1041227"/>
          </a:xfrm>
          <a:prstGeom prst="rect">
            <a:avLst/>
          </a:prstGeom>
        </p:spPr>
      </p:pic>
      <p:sp>
        <p:nvSpPr>
          <p:cNvPr id="36" name="Rectangle 23">
            <a:extLst>
              <a:ext uri="{FF2B5EF4-FFF2-40B4-BE49-F238E27FC236}">
                <a16:creationId xmlns:a16="http://schemas.microsoft.com/office/drawing/2014/main" id="{F77419D4-6DCE-4F34-96DB-C24D796F0A35}"/>
              </a:ext>
            </a:extLst>
          </p:cNvPr>
          <p:cNvSpPr/>
          <p:nvPr/>
        </p:nvSpPr>
        <p:spPr>
          <a:xfrm>
            <a:off x="3350620" y="3760672"/>
            <a:ext cx="2093540" cy="336988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HAEVYL 3.I</a:t>
            </a:r>
          </a:p>
        </p:txBody>
      </p:sp>
      <p:sp>
        <p:nvSpPr>
          <p:cNvPr id="37" name="Footer Text">
            <a:extLst>
              <a:ext uri="{FF2B5EF4-FFF2-40B4-BE49-F238E27FC236}">
                <a16:creationId xmlns:a16="http://schemas.microsoft.com/office/drawing/2014/main" id="{2A960956-E1F4-40B3-BF23-618DB93A3643}"/>
              </a:ext>
            </a:extLst>
          </p:cNvPr>
          <p:cNvSpPr txBox="1"/>
          <p:nvPr/>
        </p:nvSpPr>
        <p:spPr>
          <a:xfrm>
            <a:off x="4146148" y="4095750"/>
            <a:ext cx="128327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Mehrmals täglich unter die Zunge sprühen</a:t>
            </a:r>
          </a:p>
        </p:txBody>
      </p:sp>
      <p:sp>
        <p:nvSpPr>
          <p:cNvPr id="38" name="Flussdiagramm: Verbindungsstelle 11">
            <a:extLst>
              <a:ext uri="{FF2B5EF4-FFF2-40B4-BE49-F238E27FC236}">
                <a16:creationId xmlns:a16="http://schemas.microsoft.com/office/drawing/2014/main" id="{5E3DBBA2-4F97-4F70-A7F4-1F9C7D23F1A2}"/>
              </a:ext>
            </a:extLst>
          </p:cNvPr>
          <p:cNvSpPr/>
          <p:nvPr/>
        </p:nvSpPr>
        <p:spPr>
          <a:xfrm>
            <a:off x="4970817" y="2114437"/>
            <a:ext cx="141385" cy="176951"/>
          </a:xfrm>
          <a:prstGeom prst="flowChartConnector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pic>
        <p:nvPicPr>
          <p:cNvPr id="62" name="Grafik 2">
            <a:extLst>
              <a:ext uri="{FF2B5EF4-FFF2-40B4-BE49-F238E27FC236}">
                <a16:creationId xmlns:a16="http://schemas.microsoft.com/office/drawing/2014/main" id="{0E096246-E5D2-F54F-9B8A-0A1B6BD3F0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10658" r="27351"/>
          <a:stretch/>
        </p:blipFill>
        <p:spPr>
          <a:xfrm>
            <a:off x="5309075" y="749273"/>
            <a:ext cx="870804" cy="1468611"/>
          </a:xfrm>
          <a:prstGeom prst="rect">
            <a:avLst/>
          </a:prstGeom>
        </p:spPr>
      </p:pic>
      <p:pic>
        <p:nvPicPr>
          <p:cNvPr id="63" name="Picture 1">
            <a:extLst>
              <a:ext uri="{FF2B5EF4-FFF2-40B4-BE49-F238E27FC236}">
                <a16:creationId xmlns:a16="http://schemas.microsoft.com/office/drawing/2014/main" id="{2E196CC4-41F4-0B4F-B9D6-B486FCD54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3260" y="666750"/>
            <a:ext cx="720392" cy="669303"/>
          </a:xfrm>
          <a:prstGeom prst="rect">
            <a:avLst/>
          </a:prstGeom>
        </p:spPr>
      </p:pic>
      <p:pic>
        <p:nvPicPr>
          <p:cNvPr id="68" name="Picture 1">
            <a:extLst>
              <a:ext uri="{FF2B5EF4-FFF2-40B4-BE49-F238E27FC236}">
                <a16:creationId xmlns:a16="http://schemas.microsoft.com/office/drawing/2014/main" id="{7B0C4519-1726-9A40-9A96-44704C21E5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7318" y="3025594"/>
            <a:ext cx="718979" cy="612955"/>
          </a:xfrm>
          <a:prstGeom prst="rect">
            <a:avLst/>
          </a:prstGeom>
        </p:spPr>
      </p:pic>
      <p:pic>
        <p:nvPicPr>
          <p:cNvPr id="69" name="Picture 1">
            <a:extLst>
              <a:ext uri="{FF2B5EF4-FFF2-40B4-BE49-F238E27FC236}">
                <a16:creationId xmlns:a16="http://schemas.microsoft.com/office/drawing/2014/main" id="{58AAE84E-7831-414C-A654-2CE06EAA7A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4808" y="2775440"/>
            <a:ext cx="720392" cy="6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12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60" grpId="0" animBg="1"/>
      <p:bldP spid="64" grpId="0"/>
      <p:bldP spid="65" grpId="0"/>
      <p:bldP spid="66" grpId="0"/>
      <p:bldP spid="67" grpId="0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Haevyl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3.I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857231"/>
            <a:ext cx="2743200" cy="18431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Konzentration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Innere Ruhe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 err="1">
                <a:latin typeface="Arial" panose="020B0604020202020204" pitchFamily="34" charset="0"/>
                <a:cs typeface="Arial" panose="020B0604020202020204" pitchFamily="34" charset="0"/>
              </a:rPr>
              <a:t>Entstressung</a:t>
            </a: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DE5E8CB-34FB-43EA-B936-072AD26FD21C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sp>
        <p:nvSpPr>
          <p:cNvPr id="11" name="Footer Text">
            <a:extLst>
              <a:ext uri="{FF2B5EF4-FFF2-40B4-BE49-F238E27FC236}">
                <a16:creationId xmlns:a16="http://schemas.microsoft.com/office/drawing/2014/main" id="{FFC54CFC-4179-8343-BE98-B2E451BF7D3E}"/>
              </a:ext>
            </a:extLst>
          </p:cNvPr>
          <p:cNvSpPr txBox="1"/>
          <p:nvPr/>
        </p:nvSpPr>
        <p:spPr>
          <a:xfrm>
            <a:off x="362404" y="1087084"/>
            <a:ext cx="4361995" cy="60638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Schmeckt angenehm fruchtig und enthält auserwählte Kräuterkonzentrate für einen guten Atem.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4D8803-FE61-C146-BFA9-A2387D69A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1153864"/>
            <a:ext cx="2743200" cy="2609701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276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Sensitive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621105"/>
            <a:ext cx="2743200" cy="14835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Energiedusche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Hautbildoptimierung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Reguliert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Entspannt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59229" y="586133"/>
            <a:ext cx="8368363" cy="8590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 AURICUM SENSITIVE IST OHNE ALKOHOL, SO DASS DIE SCHLEIMHAUT NICHT GEREIZT WIRD.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0AFCDADE-EC30-45BD-9306-0256896A0294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498364-B2B3-B049-8BF1-B4CC2A9F4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0113" y="1445188"/>
            <a:ext cx="2743200" cy="2404371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764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endParaRPr lang="en-US" sz="240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64670" y="1455380"/>
            <a:ext cx="2743200" cy="14430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Regeneration allgemein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Muskeltonus regulierend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Akutspray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0999" y="862984"/>
            <a:ext cx="8368363" cy="27463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 AURICUM MIT ALKOHOL, DIE ESSENZ FÜR JEDEN NOTFALL.</a:t>
            </a:r>
            <a:b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0B8FB68-6184-43E0-94EB-8FB9B3C83455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CF7DD0-B24F-7D4C-BE3F-2E45DD84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276350"/>
            <a:ext cx="2753473" cy="2582866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82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&amp;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Toothmilk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BeSure</a:t>
            </a:r>
            <a:endParaRPr lang="en-US" sz="240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0999" y="982741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Unterstützt die Basisversorgung. </a:t>
            </a:r>
          </a:p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Erfahrungen wurden beobachtet bei: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70FAC411-210C-4969-8421-F048EC69F9E3}"/>
              </a:ext>
            </a:extLst>
          </p:cNvPr>
          <p:cNvSpPr txBox="1"/>
          <p:nvPr/>
        </p:nvSpPr>
        <p:spPr>
          <a:xfrm>
            <a:off x="609600" y="1517757"/>
            <a:ext cx="4193632" cy="5967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Im Mund beginnt gesund!</a:t>
            </a:r>
          </a:p>
        </p:txBody>
      </p:sp>
      <p:pic>
        <p:nvPicPr>
          <p:cNvPr id="12" name="Grafik 2">
            <a:extLst>
              <a:ext uri="{FF2B5EF4-FFF2-40B4-BE49-F238E27FC236}">
                <a16:creationId xmlns:a16="http://schemas.microsoft.com/office/drawing/2014/main" id="{15070FB8-1FE8-4F14-899C-44BA25500D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10658" r="27351"/>
          <a:stretch/>
        </p:blipFill>
        <p:spPr>
          <a:xfrm>
            <a:off x="6648202" y="1361057"/>
            <a:ext cx="870804" cy="1468611"/>
          </a:xfrm>
          <a:prstGeom prst="rect">
            <a:avLst/>
          </a:prstGeom>
        </p:spPr>
      </p:pic>
      <p:pic>
        <p:nvPicPr>
          <p:cNvPr id="13" name="Grafik 1">
            <a:extLst>
              <a:ext uri="{FF2B5EF4-FFF2-40B4-BE49-F238E27FC236}">
                <a16:creationId xmlns:a16="http://schemas.microsoft.com/office/drawing/2014/main" id="{3BBCBA87-09B7-4333-8CBF-022564240B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8202" y="2897149"/>
            <a:ext cx="1520831" cy="1123562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247E2B9-80DC-46AA-95B7-952DA7E3D09E}"/>
              </a:ext>
            </a:extLst>
          </p:cNvPr>
          <p:cNvSpPr/>
          <p:nvPr/>
        </p:nvSpPr>
        <p:spPr>
          <a:xfrm>
            <a:off x="381000" y="2879054"/>
            <a:ext cx="556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Anwendung: ca. 2 – 3 mal täglich nach Anleitung! Im akuten Fall kann die Anwendung auch 4 – 5 mal täglich erfolgen! </a:t>
            </a:r>
          </a:p>
          <a:p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Mund ist das Tor zum Körper (optimale Mundpflege)</a:t>
            </a:r>
          </a:p>
          <a:p>
            <a:r>
              <a:rPr lang="de-DE" sz="1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Stärkung und Aktivierung der Mundflora.</a:t>
            </a:r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A8F3CB3E-BE86-48B4-8888-18FFE62D5E02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pic>
        <p:nvPicPr>
          <p:cNvPr id="11" name="Grafik 10" descr="Ein Bild, das sitzend, weiß, Front, schwarz enthält.&#10;&#10;Automatisch generierte Beschreibung">
            <a:extLst>
              <a:ext uri="{FF2B5EF4-FFF2-40B4-BE49-F238E27FC236}">
                <a16:creationId xmlns:a16="http://schemas.microsoft.com/office/drawing/2014/main" id="{521535A2-132B-4728-A8C8-DFE81C1060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32435" r="29629"/>
          <a:stretch/>
        </p:blipFill>
        <p:spPr>
          <a:xfrm>
            <a:off x="7456397" y="1361057"/>
            <a:ext cx="855914" cy="155988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0798">
            <a:off x="5318088" y="857648"/>
            <a:ext cx="694517" cy="193109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343400" y="1352550"/>
            <a:ext cx="129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FF0000"/>
                </a:solidFill>
              </a:rPr>
              <a:t>Neuheit</a:t>
            </a:r>
            <a:r>
              <a:rPr lang="de-DE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629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&amp;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Toothmilk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BeSure</a:t>
            </a:r>
            <a:endParaRPr lang="en-US" sz="240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0999" y="982741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Unterstützt die Basisversorgung. </a:t>
            </a:r>
          </a:p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Erfahrungen wurden beobachtet bei: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70FAC411-210C-4969-8421-F048EC69F9E3}"/>
              </a:ext>
            </a:extLst>
          </p:cNvPr>
          <p:cNvSpPr txBox="1"/>
          <p:nvPr/>
        </p:nvSpPr>
        <p:spPr>
          <a:xfrm>
            <a:off x="609600" y="1517757"/>
            <a:ext cx="4193632" cy="5967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Im Mund beginnt gesund!</a:t>
            </a:r>
          </a:p>
        </p:txBody>
      </p:sp>
      <p:pic>
        <p:nvPicPr>
          <p:cNvPr id="12" name="Grafik 2">
            <a:extLst>
              <a:ext uri="{FF2B5EF4-FFF2-40B4-BE49-F238E27FC236}">
                <a16:creationId xmlns:a16="http://schemas.microsoft.com/office/drawing/2014/main" id="{15070FB8-1FE8-4F14-899C-44BA25500D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10658" r="27351"/>
          <a:stretch/>
        </p:blipFill>
        <p:spPr>
          <a:xfrm>
            <a:off x="6648202" y="1361057"/>
            <a:ext cx="870804" cy="1468611"/>
          </a:xfrm>
          <a:prstGeom prst="rect">
            <a:avLst/>
          </a:prstGeom>
        </p:spPr>
      </p:pic>
      <p:pic>
        <p:nvPicPr>
          <p:cNvPr id="13" name="Grafik 1">
            <a:extLst>
              <a:ext uri="{FF2B5EF4-FFF2-40B4-BE49-F238E27FC236}">
                <a16:creationId xmlns:a16="http://schemas.microsoft.com/office/drawing/2014/main" id="{3BBCBA87-09B7-4333-8CBF-022564240B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8203" y="2825104"/>
            <a:ext cx="1886198" cy="1123562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247E2B9-80DC-46AA-95B7-952DA7E3D09E}"/>
              </a:ext>
            </a:extLst>
          </p:cNvPr>
          <p:cNvSpPr/>
          <p:nvPr/>
        </p:nvSpPr>
        <p:spPr>
          <a:xfrm>
            <a:off x="381000" y="2879054"/>
            <a:ext cx="556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Anwendung: ca. 2 – 3 mal täglich nach Anleitung! Im akuten Fall kann die Anwendung auch 4 – 5 mal täglich erfolgen! </a:t>
            </a:r>
          </a:p>
          <a:p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Mund ist das Tor zum Körper (optimale Mundpflege)</a:t>
            </a:r>
          </a:p>
          <a:p>
            <a:r>
              <a:rPr lang="de-DE" sz="1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Stärkung und Aktivierung der Mundflora.</a:t>
            </a:r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A8F3CB3E-BE86-48B4-8888-18FFE62D5E02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0798">
            <a:off x="5318088" y="857648"/>
            <a:ext cx="694517" cy="193109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343400" y="1352550"/>
            <a:ext cx="129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FF0000"/>
                </a:solidFill>
              </a:rPr>
              <a:t>Neuheit</a:t>
            </a:r>
            <a:r>
              <a:rPr lang="de-DE" sz="2400"/>
              <a:t> </a:t>
            </a:r>
          </a:p>
        </p:txBody>
      </p:sp>
      <p:pic>
        <p:nvPicPr>
          <p:cNvPr id="1026" name="Picture 2" descr="Lavyl 32 Toothmilk 100ml">
            <a:extLst>
              <a:ext uri="{FF2B5EF4-FFF2-40B4-BE49-F238E27FC236}">
                <a16:creationId xmlns:a16="http://schemas.microsoft.com/office/drawing/2014/main" id="{FB5F6A74-4033-F927-71CA-10A11DCEA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650" y="1361057"/>
            <a:ext cx="1036750" cy="146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87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9">
            <a:extLst>
              <a:ext uri="{FF2B5EF4-FFF2-40B4-BE49-F238E27FC236}">
                <a16:creationId xmlns:a16="http://schemas.microsoft.com/office/drawing/2014/main" id="{60D0E455-C65D-417C-8B31-A02115FEBE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4102" y="1274162"/>
            <a:ext cx="1898861" cy="16978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542105" y="2123460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defTabSz="914378">
              <a:defRPr/>
            </a:pPr>
            <a:r>
              <a:rPr lang="en-US" sz="105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Vorher</a:t>
            </a:r>
            <a:endParaRPr lang="en-US" sz="105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5DA6D3-17E1-4037-ADBD-A98C04E83E3F}"/>
              </a:ext>
            </a:extLst>
          </p:cNvPr>
          <p:cNvSpPr/>
          <p:nvPr/>
        </p:nvSpPr>
        <p:spPr>
          <a:xfrm>
            <a:off x="542105" y="3840308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defTabSz="914378">
              <a:defRPr/>
            </a:pPr>
            <a:r>
              <a:rPr lang="en-US" sz="105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en-US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21 </a:t>
            </a:r>
            <a:r>
              <a:rPr lang="en-US" sz="105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Tagen</a:t>
            </a:r>
            <a:endParaRPr lang="en-US" sz="105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de-DE">
              <a:solidFill>
                <a:srgbClr val="262626"/>
              </a:solidFill>
              <a:latin typeface="Roboto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2CB7C3-F35F-4A58-B893-350CFEBEFBBC}"/>
              </a:ext>
            </a:extLst>
          </p:cNvPr>
          <p:cNvSpPr/>
          <p:nvPr/>
        </p:nvSpPr>
        <p:spPr>
          <a:xfrm>
            <a:off x="6832236" y="3159852"/>
            <a:ext cx="1904034" cy="169789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defTabSz="914378">
              <a:defRPr/>
            </a:pP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Zahnstein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rückgängiges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Zahnfleisch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 defTabSz="914378">
              <a:defRPr/>
            </a:pP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Wochen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LAVYL32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unglaubliches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F015E860-B823-4CF7-8C6A-00868712A190}"/>
              </a:ext>
            </a:extLst>
          </p:cNvPr>
          <p:cNvSpPr txBox="1">
            <a:spLocks/>
          </p:cNvSpPr>
          <p:nvPr/>
        </p:nvSpPr>
        <p:spPr>
          <a:xfrm>
            <a:off x="381001" y="341314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Mundhygiene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75B30A4-4875-4BB7-9A79-C3B38C34DFDC}"/>
              </a:ext>
            </a:extLst>
          </p:cNvPr>
          <p:cNvSpPr txBox="1">
            <a:spLocks/>
          </p:cNvSpPr>
          <p:nvPr/>
        </p:nvSpPr>
        <p:spPr>
          <a:xfrm>
            <a:off x="381001" y="950696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Zähne: LAVYL 32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574421-E50C-4411-AF8B-0055AA32A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2340" r="2234" b="1703"/>
          <a:stretch/>
        </p:blipFill>
        <p:spPr>
          <a:xfrm>
            <a:off x="2311765" y="1274162"/>
            <a:ext cx="3479436" cy="352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1266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" descr="pr-3.jpg">
            <a:extLst>
              <a:ext uri="{FF2B5EF4-FFF2-40B4-BE49-F238E27FC236}">
                <a16:creationId xmlns:a16="http://schemas.microsoft.com/office/drawing/2014/main" id="{1801171B-694C-4082-AA5E-7DA9619FE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329" y="1274161"/>
            <a:ext cx="1904034" cy="1697898"/>
          </a:xfrm>
          <a:prstGeom prst="rect">
            <a:avLst/>
          </a:prstGeom>
          <a:effectLst/>
        </p:spPr>
      </p:pic>
      <p:pic>
        <p:nvPicPr>
          <p:cNvPr id="18" name="Grafik 9">
            <a:extLst>
              <a:ext uri="{FF2B5EF4-FFF2-40B4-BE49-F238E27FC236}">
                <a16:creationId xmlns:a16="http://schemas.microsoft.com/office/drawing/2014/main" id="{60D0E455-C65D-417C-8B31-A02115FEBE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235" y="3104288"/>
            <a:ext cx="1898861" cy="1697899"/>
          </a:xfrm>
          <a:prstGeom prst="rect">
            <a:avLst/>
          </a:prstGeom>
        </p:spPr>
      </p:pic>
      <p:pic>
        <p:nvPicPr>
          <p:cNvPr id="17" name="pasted-image.pdf">
            <a:extLst>
              <a:ext uri="{FF2B5EF4-FFF2-40B4-BE49-F238E27FC236}">
                <a16:creationId xmlns:a16="http://schemas.microsoft.com/office/drawing/2014/main" id="{E8D713BA-5178-461B-9C80-B412742641D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289" y="1244032"/>
            <a:ext cx="2418669" cy="3543373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6" name="pasted-image.pdf">
            <a:extLst>
              <a:ext uri="{FF2B5EF4-FFF2-40B4-BE49-F238E27FC236}">
                <a16:creationId xmlns:a16="http://schemas.microsoft.com/office/drawing/2014/main" id="{A3481C63-EABD-460C-9339-33E11B79F52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245965"/>
            <a:ext cx="2564618" cy="354337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381000" y="4326380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Tag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5DA6D3-17E1-4037-ADBD-A98C04E83E3F}"/>
              </a:ext>
            </a:extLst>
          </p:cNvPr>
          <p:cNvSpPr/>
          <p:nvPr/>
        </p:nvSpPr>
        <p:spPr>
          <a:xfrm>
            <a:off x="3131289" y="4328853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2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Tagen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5C647EE-2D12-4B83-9AE3-3ED6089A284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Mauke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endParaRPr lang="en-US" sz="240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B317902-EABC-47DD-948C-4ED40F15A135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BASISVERSORGUNG MIT LAVYL AURICUM SENSITIVE + LAVYL 32</a:t>
            </a:r>
          </a:p>
        </p:txBody>
      </p:sp>
    </p:spTree>
    <p:extLst>
      <p:ext uri="{BB962C8B-B14F-4D97-AF65-F5344CB8AC3E}">
        <p14:creationId xmlns:p14="http://schemas.microsoft.com/office/powerpoint/2010/main" val="8353030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9F5B0F1-038D-5845-96C9-34FDB7F004B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</p:txBody>
      </p:sp>
      <p:pic>
        <p:nvPicPr>
          <p:cNvPr id="3" name="Grafik 2" descr="Ein Bild, das draußen, Zaun, sitzend, Schild enthält.&#10;&#10;Automatisch generierte Beschreibung">
            <a:extLst>
              <a:ext uri="{FF2B5EF4-FFF2-40B4-BE49-F238E27FC236}">
                <a16:creationId xmlns:a16="http://schemas.microsoft.com/office/drawing/2014/main" id="{CBF78802-007E-BF4F-BC93-DC0D56D41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123"/>
          <a:stretch/>
        </p:blipFill>
        <p:spPr>
          <a:xfrm>
            <a:off x="-76200" y="-66841"/>
            <a:ext cx="2330366" cy="2588963"/>
          </a:xfrm>
          <a:prstGeom prst="rect">
            <a:avLst/>
          </a:prstGeom>
        </p:spPr>
      </p:pic>
      <p:pic>
        <p:nvPicPr>
          <p:cNvPr id="4" name="Grafik 3" descr="Ein Bild, das Person, Mobiltelefon, Telefon, drinnen enthält.&#10;&#10;Automatisch generierte Beschreibung">
            <a:extLst>
              <a:ext uri="{FF2B5EF4-FFF2-40B4-BE49-F238E27FC236}">
                <a16:creationId xmlns:a16="http://schemas.microsoft.com/office/drawing/2014/main" id="{7E02D591-CE47-A54A-9A2D-28A7000ED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5" r="18082" b="-1"/>
          <a:stretch/>
        </p:blipFill>
        <p:spPr>
          <a:xfrm>
            <a:off x="2398551" y="-66841"/>
            <a:ext cx="2243316" cy="2588963"/>
          </a:xfrm>
          <a:prstGeom prst="rect">
            <a:avLst/>
          </a:prstGeom>
        </p:spPr>
      </p:pic>
      <p:pic>
        <p:nvPicPr>
          <p:cNvPr id="5" name="Grafik 4" descr="Ein Bild, das draußen, Kabine, Objekt, Gebäude enthält.&#10;&#10;Automatisch generierte Beschreibung">
            <a:extLst>
              <a:ext uri="{FF2B5EF4-FFF2-40B4-BE49-F238E27FC236}">
                <a16:creationId xmlns:a16="http://schemas.microsoft.com/office/drawing/2014/main" id="{FD054604-4E96-3C4D-AC57-95D34F5E3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9" r="-2" b="20942"/>
          <a:stretch/>
        </p:blipFill>
        <p:spPr>
          <a:xfrm>
            <a:off x="-2" y="2638764"/>
            <a:ext cx="4641869" cy="250473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27D4F3A-9BB0-B944-BD1E-4D802B1F6BD9}"/>
              </a:ext>
            </a:extLst>
          </p:cNvPr>
          <p:cNvSpPr txBox="1"/>
          <p:nvPr/>
        </p:nvSpPr>
        <p:spPr>
          <a:xfrm>
            <a:off x="4786252" y="1871602"/>
            <a:ext cx="4211075" cy="250472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VERÄNDERUNGEN PRÄGEN 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DIE WELT!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E2403F16-D5C7-7941-AEC5-967F69C8B637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EB03887-1F61-F443-BA90-CBCA1CB7C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522122"/>
            <a:ext cx="4718067" cy="26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3">
            <a:extLst>
              <a:ext uri="{FF2B5EF4-FFF2-40B4-BE49-F238E27FC236}">
                <a16:creationId xmlns:a16="http://schemas.microsoft.com/office/drawing/2014/main" id="{580C8CCC-3C81-40FB-AF1D-29B1AAB63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289" y="1267957"/>
            <a:ext cx="2418670" cy="3514872"/>
          </a:xfrm>
          <a:prstGeom prst="rect">
            <a:avLst/>
          </a:prstGeom>
        </p:spPr>
      </p:pic>
      <p:pic>
        <p:nvPicPr>
          <p:cNvPr id="16" name="Grafik 3">
            <a:extLst>
              <a:ext uri="{FF2B5EF4-FFF2-40B4-BE49-F238E27FC236}">
                <a16:creationId xmlns:a16="http://schemas.microsoft.com/office/drawing/2014/main" id="{A283AEB2-85E2-432B-92E8-06636A600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99" y="1254223"/>
            <a:ext cx="2537639" cy="3528606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37B16E-B03D-4FD6-BC3F-9118C3F9A99F}"/>
              </a:ext>
            </a:extLst>
          </p:cNvPr>
          <p:cNvSpPr/>
          <p:nvPr/>
        </p:nvSpPr>
        <p:spPr>
          <a:xfrm>
            <a:off x="380999" y="1573429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VORHER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ED1C0F-DAC5-4BBD-8449-B261F15BA020}"/>
              </a:ext>
            </a:extLst>
          </p:cNvPr>
          <p:cNvSpPr/>
          <p:nvPr/>
        </p:nvSpPr>
        <p:spPr>
          <a:xfrm>
            <a:off x="3131289" y="1573429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NACHHER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BC047DA-3BDB-4147-AA94-169644AA5F45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Rosazea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mehrere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Monate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gesprüht</a:t>
            </a:r>
            <a:endParaRPr lang="en-US" sz="240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8311645-43A2-48BD-9426-556624EF9C3B}"/>
              </a:ext>
            </a:extLst>
          </p:cNvPr>
          <p:cNvSpPr txBox="1">
            <a:spLocks/>
          </p:cNvSpPr>
          <p:nvPr/>
        </p:nvSpPr>
        <p:spPr>
          <a:xfrm>
            <a:off x="381000" y="898888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 AURICUM SENSITIVE, LAVYL BODY, HAEVYL 3.I &amp; LAVYL 32</a:t>
            </a:r>
          </a:p>
        </p:txBody>
      </p:sp>
      <p:pic>
        <p:nvPicPr>
          <p:cNvPr id="14" name="Bild 1" descr="pr-3.jpg">
            <a:extLst>
              <a:ext uri="{FF2B5EF4-FFF2-40B4-BE49-F238E27FC236}">
                <a16:creationId xmlns:a16="http://schemas.microsoft.com/office/drawing/2014/main" id="{62D483D5-651A-4485-89BE-3C4B35D368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329" y="1274161"/>
            <a:ext cx="1904034" cy="1697898"/>
          </a:xfrm>
          <a:prstGeom prst="rect">
            <a:avLst/>
          </a:prstGeom>
          <a:effectLst/>
        </p:spPr>
      </p:pic>
      <p:pic>
        <p:nvPicPr>
          <p:cNvPr id="15" name="Grafik 9">
            <a:extLst>
              <a:ext uri="{FF2B5EF4-FFF2-40B4-BE49-F238E27FC236}">
                <a16:creationId xmlns:a16="http://schemas.microsoft.com/office/drawing/2014/main" id="{05B62F4D-B826-4844-9B0C-E205D9F06F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9869" y="3084930"/>
            <a:ext cx="1898861" cy="16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7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Fußzeilenplatzhalter 1"/>
          <p:cNvSpPr txBox="1"/>
          <p:nvPr/>
        </p:nvSpPr>
        <p:spPr>
          <a:xfrm>
            <a:off x="5708982" y="4625780"/>
            <a:ext cx="2994661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r">
              <a:defRPr sz="900">
                <a:solidFill>
                  <a:srgbClr val="07608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FUTURING YOU </a:t>
            </a:r>
          </a:p>
          <a:p>
            <a:pPr algn="r">
              <a:defRPr sz="900">
                <a:solidFill>
                  <a:srgbClr val="07608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 OPPORTUNITIES FOR LIFE</a:t>
            </a:r>
          </a:p>
        </p:txBody>
      </p:sp>
      <p:sp>
        <p:nvSpPr>
          <p:cNvPr id="814" name="Titel 3"/>
          <p:cNvSpPr txBox="1"/>
          <p:nvPr/>
        </p:nvSpPr>
        <p:spPr>
          <a:xfrm>
            <a:off x="50202" y="2496587"/>
            <a:ext cx="9048058" cy="49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PEOPLE LIKE TO TALK ABOUT OUR PRODUCTS...</a:t>
            </a:r>
          </a:p>
        </p:txBody>
      </p:sp>
      <p:sp>
        <p:nvSpPr>
          <p:cNvPr id="815" name="Textfeld 4"/>
          <p:cNvSpPr txBox="1"/>
          <p:nvPr/>
        </p:nvSpPr>
        <p:spPr>
          <a:xfrm>
            <a:off x="579119" y="3197798"/>
            <a:ext cx="745236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816" name="Fußzeilenplatzhalter 4"/>
          <p:cNvSpPr txBox="1"/>
          <p:nvPr/>
        </p:nvSpPr>
        <p:spPr>
          <a:xfrm>
            <a:off x="5708982" y="4625780"/>
            <a:ext cx="2994661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r">
              <a:defRPr sz="900">
                <a:solidFill>
                  <a:srgbClr val="07608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FUTURING YOU </a:t>
            </a:r>
          </a:p>
          <a:p>
            <a:pPr algn="r">
              <a:defRPr sz="900">
                <a:solidFill>
                  <a:srgbClr val="07608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 OPPORTUNITIES FOR LIFE</a:t>
            </a:r>
          </a:p>
        </p:txBody>
      </p:sp>
      <p:sp>
        <p:nvSpPr>
          <p:cNvPr id="7" name="Lavyl Genie Spirit  World Novelty!">
            <a:extLst>
              <a:ext uri="{FF2B5EF4-FFF2-40B4-BE49-F238E27FC236}">
                <a16:creationId xmlns:a16="http://schemas.microsoft.com/office/drawing/2014/main" id="{70021D89-5101-B241-BB40-61E1DF403F2E}"/>
              </a:ext>
            </a:extLst>
          </p:cNvPr>
          <p:cNvSpPr txBox="1"/>
          <p:nvPr/>
        </p:nvSpPr>
        <p:spPr>
          <a:xfrm>
            <a:off x="458151" y="408364"/>
            <a:ext cx="558998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685800">
              <a:defRPr sz="2400">
                <a:solidFill>
                  <a:srgbClr val="07608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rgbClr val="0070C0"/>
                </a:solidFill>
              </a:rPr>
              <a:t> </a:t>
            </a:r>
            <a:r>
              <a:rPr err="1"/>
              <a:t>Lavyl</a:t>
            </a:r>
            <a:r>
              <a:t> Genie Spirit</a:t>
            </a:r>
          </a:p>
        </p:txBody>
      </p:sp>
      <p:sp>
        <p:nvSpPr>
          <p:cNvPr id="8" name="Aura effector!…">
            <a:extLst>
              <a:ext uri="{FF2B5EF4-FFF2-40B4-BE49-F238E27FC236}">
                <a16:creationId xmlns:a16="http://schemas.microsoft.com/office/drawing/2014/main" id="{12237F38-C569-604A-AB7F-1AA10ADDFF7D}"/>
              </a:ext>
            </a:extLst>
          </p:cNvPr>
          <p:cNvSpPr/>
          <p:nvPr/>
        </p:nvSpPr>
        <p:spPr>
          <a:xfrm>
            <a:off x="458151" y="1736182"/>
            <a:ext cx="3943847" cy="1737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marL="215446" indent="-215446" defTabSz="685800">
              <a:lnSpc>
                <a:spcPct val="150000"/>
              </a:lnSpc>
              <a:spcBef>
                <a:spcPts val="400"/>
              </a:spcBef>
              <a:buSzPct val="100000"/>
              <a:buBlip>
                <a:blip r:embed="rId3"/>
              </a:buBlip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 Aura </a:t>
            </a:r>
            <a:r>
              <a:rPr lang="de-DE"/>
              <a:t>E</a:t>
            </a:r>
            <a:r>
              <a:rPr err="1"/>
              <a:t>ffector</a:t>
            </a:r>
            <a:r>
              <a:rPr lang="de-DE"/>
              <a:t> Spray!</a:t>
            </a:r>
            <a:r>
              <a:t> </a:t>
            </a:r>
          </a:p>
          <a:p>
            <a:pPr marL="215446" indent="-215446" defTabSz="685800">
              <a:lnSpc>
                <a:spcPct val="150000"/>
              </a:lnSpc>
              <a:spcBef>
                <a:spcPts val="400"/>
              </a:spcBef>
              <a:buSzPct val="100000"/>
              <a:buBlip>
                <a:blip r:embed="rId3"/>
              </a:buBlip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lang="de-DE"/>
              <a:t>Uralte Informationen</a:t>
            </a:r>
            <a:r>
              <a:t> </a:t>
            </a:r>
            <a:r>
              <a:rPr lang="de-DE"/>
              <a:t>aus dem Universum</a:t>
            </a:r>
            <a:r>
              <a:t> </a:t>
            </a:r>
            <a:endParaRPr lang="de-DE"/>
          </a:p>
          <a:p>
            <a:pPr marL="215446" indent="-215446" defTabSz="685800">
              <a:lnSpc>
                <a:spcPct val="150000"/>
              </a:lnSpc>
              <a:spcBef>
                <a:spcPts val="400"/>
              </a:spcBef>
              <a:buSzPct val="100000"/>
              <a:buBlip>
                <a:blip r:embed="rId3"/>
              </a:buBlip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lang="de-DE"/>
              <a:t>Hochschwingende Essenz auf Meteoritenbasis</a:t>
            </a:r>
            <a:endParaRPr/>
          </a:p>
          <a:p>
            <a:pPr marL="215446" indent="-215446" defTabSz="685800">
              <a:lnSpc>
                <a:spcPct val="150000"/>
              </a:lnSpc>
              <a:spcBef>
                <a:spcPts val="400"/>
              </a:spcBef>
              <a:buSzPct val="100000"/>
              <a:buBlip>
                <a:blip r:embed="rId3"/>
              </a:buBlip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 Medi</a:t>
            </a:r>
            <a:r>
              <a:rPr lang="de-DE" err="1"/>
              <a:t>zinisches</a:t>
            </a:r>
            <a:r>
              <a:t> </a:t>
            </a:r>
            <a:r>
              <a:rPr lang="de-DE"/>
              <a:t>C</a:t>
            </a:r>
            <a:r>
              <a:rPr err="1"/>
              <a:t>annabis</a:t>
            </a:r>
            <a:r>
              <a:rPr lang="de-DE"/>
              <a:t>blatt-Extrakt</a:t>
            </a:r>
            <a:endParaRPr/>
          </a:p>
          <a:p>
            <a:pPr marL="215446" indent="-215446" defTabSz="685800">
              <a:lnSpc>
                <a:spcPct val="150000"/>
              </a:lnSpc>
              <a:spcBef>
                <a:spcPts val="400"/>
              </a:spcBef>
              <a:buSzPct val="100000"/>
              <a:buBlip>
                <a:blip r:embed="rId3"/>
              </a:buBlip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lang="de-DE"/>
              <a:t>Beruhigend, </a:t>
            </a:r>
            <a:r>
              <a:rPr err="1"/>
              <a:t>harmonisi</a:t>
            </a:r>
            <a:r>
              <a:rPr lang="de-DE" err="1"/>
              <a:t>erend</a:t>
            </a:r>
            <a:r>
              <a:rPr lang="de-DE"/>
              <a:t> und erdend</a:t>
            </a:r>
            <a:endParaRPr/>
          </a:p>
        </p:txBody>
      </p:sp>
      <p:sp>
        <p:nvSpPr>
          <p:cNvPr id="9" name="“It carries the infinity of the universe and the wisdom of nature.”                   Tibor Jakabovics">
            <a:extLst>
              <a:ext uri="{FF2B5EF4-FFF2-40B4-BE49-F238E27FC236}">
                <a16:creationId xmlns:a16="http://schemas.microsoft.com/office/drawing/2014/main" id="{3394263D-D7DC-354E-978D-89D510B24E71}"/>
              </a:ext>
            </a:extLst>
          </p:cNvPr>
          <p:cNvSpPr/>
          <p:nvPr/>
        </p:nvSpPr>
        <p:spPr>
          <a:xfrm>
            <a:off x="220476" y="849750"/>
            <a:ext cx="4985942" cy="536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r" defTabSz="685800">
              <a:lnSpc>
                <a:spcPct val="150000"/>
              </a:lnSpc>
              <a:spcBef>
                <a:spcPts val="400"/>
              </a:spcBef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“It carries the infinity of the universe and the wisdom of nature.”                   Tibor </a:t>
            </a:r>
            <a:r>
              <a:rPr err="1"/>
              <a:t>Jakabovics</a:t>
            </a:r>
            <a:endParaRPr/>
          </a:p>
        </p:txBody>
      </p:sp>
      <p:pic>
        <p:nvPicPr>
          <p:cNvPr id="10" name="LL Genie Spirit.jpg" descr="LL Genie Spirit.jpg">
            <a:extLst>
              <a:ext uri="{FF2B5EF4-FFF2-40B4-BE49-F238E27FC236}">
                <a16:creationId xmlns:a16="http://schemas.microsoft.com/office/drawing/2014/main" id="{61DD8853-7732-6E47-B467-0DF8527A9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989" y="1019919"/>
            <a:ext cx="3076535" cy="307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FF491C-5092-414D-95AB-2E15E58DD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76" y="1711795"/>
            <a:ext cx="2246097" cy="20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1022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otion enthält.&#10;&#10;Automatisch generierte Beschreibung">
            <a:extLst>
              <a:ext uri="{FF2B5EF4-FFF2-40B4-BE49-F238E27FC236}">
                <a16:creationId xmlns:a16="http://schemas.microsoft.com/office/drawing/2014/main" id="{6D4BA2DD-B487-45E1-93DD-A6278B440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r="13029"/>
          <a:stretch/>
        </p:blipFill>
        <p:spPr>
          <a:xfrm>
            <a:off x="2106629" y="1615173"/>
            <a:ext cx="748222" cy="97619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08C6EE3-51A3-460C-AD4B-BCF57BF43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25" r="13029"/>
          <a:stretch/>
        </p:blipFill>
        <p:spPr>
          <a:xfrm>
            <a:off x="2124929" y="2733117"/>
            <a:ext cx="748222" cy="976199"/>
          </a:xfrm>
          <a:prstGeom prst="rect">
            <a:avLst/>
          </a:prstGeom>
        </p:spPr>
      </p:pic>
      <p:pic>
        <p:nvPicPr>
          <p:cNvPr id="11" name="Grafik 10" descr="Ein Bild, das sitzend, weiß, Messer enthält.&#10;&#10;Automatisch generierte Beschreibung">
            <a:extLst>
              <a:ext uri="{FF2B5EF4-FFF2-40B4-BE49-F238E27FC236}">
                <a16:creationId xmlns:a16="http://schemas.microsoft.com/office/drawing/2014/main" id="{72C6A9B1-C5BC-4079-BFA7-8BEF6ECFFD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7" t="55513" r="33824"/>
          <a:stretch/>
        </p:blipFill>
        <p:spPr>
          <a:xfrm>
            <a:off x="8045271" y="1580058"/>
            <a:ext cx="803583" cy="1104050"/>
          </a:xfrm>
          <a:prstGeom prst="rect">
            <a:avLst/>
          </a:prstGeom>
        </p:spPr>
      </p:pic>
      <p:pic>
        <p:nvPicPr>
          <p:cNvPr id="21" name="Grafik 20" descr="Ein Bild, das sitzend, weiß, schwarz, Messer enthält.&#10;&#10;Automatisch generierte Beschreibung">
            <a:extLst>
              <a:ext uri="{FF2B5EF4-FFF2-40B4-BE49-F238E27FC236}">
                <a16:creationId xmlns:a16="http://schemas.microsoft.com/office/drawing/2014/main" id="{A341A97C-1762-41EC-9575-08806557FF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7" t="52279" r="35182"/>
          <a:stretch/>
        </p:blipFill>
        <p:spPr>
          <a:xfrm>
            <a:off x="8051660" y="2684108"/>
            <a:ext cx="781332" cy="1201924"/>
          </a:xfrm>
          <a:prstGeom prst="rect">
            <a:avLst/>
          </a:prstGeom>
        </p:spPr>
      </p:pic>
      <p:pic>
        <p:nvPicPr>
          <p:cNvPr id="28" name="Grafik 27" descr="Ein Bild, das sitzend, weiß, schwarz, Messer enthält.&#10;&#10;Automatisch generierte Beschreibung">
            <a:extLst>
              <a:ext uri="{FF2B5EF4-FFF2-40B4-BE49-F238E27FC236}">
                <a16:creationId xmlns:a16="http://schemas.microsoft.com/office/drawing/2014/main" id="{7C0FA5FC-5102-49C0-AAD5-8335D246E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58595" r="32605"/>
          <a:stretch/>
        </p:blipFill>
        <p:spPr>
          <a:xfrm>
            <a:off x="5334087" y="2674047"/>
            <a:ext cx="914793" cy="1210713"/>
          </a:xfrm>
          <a:prstGeom prst="rect">
            <a:avLst/>
          </a:prstGeom>
        </p:spPr>
      </p:pic>
      <p:pic>
        <p:nvPicPr>
          <p:cNvPr id="6" name="Grafik 5" descr="Ein Bild, das sitzend, weiß, schwarz, Messer enthält.&#10;&#10;Automatisch generierte Beschreibung">
            <a:extLst>
              <a:ext uri="{FF2B5EF4-FFF2-40B4-BE49-F238E27FC236}">
                <a16:creationId xmlns:a16="http://schemas.microsoft.com/office/drawing/2014/main" id="{F94E76C7-3945-4CCD-B1D2-8CA38CF64B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60549" r="30081" b="2431"/>
          <a:stretch/>
        </p:blipFill>
        <p:spPr>
          <a:xfrm>
            <a:off x="5078642" y="1580058"/>
            <a:ext cx="1245478" cy="106671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Pflege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Körper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Haar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480" y="1811983"/>
            <a:ext cx="2743200" cy="16585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9"/>
              </a:buBlip>
            </a:pP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9"/>
              </a:buBlip>
            </a:pP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Streichelzarte Haut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Solvyl</a:t>
            </a:r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Bodylotion, Duschgel und Shampoo. Die Produkte wirken über die Haut und unterstützen die Sprays.</a:t>
            </a:r>
          </a:p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Erfahrungen wurden beobachtet bei: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70FAC411-210C-4969-8421-F048EC69F9E3}"/>
              </a:ext>
            </a:extLst>
          </p:cNvPr>
          <p:cNvSpPr txBox="1"/>
          <p:nvPr/>
        </p:nvSpPr>
        <p:spPr>
          <a:xfrm>
            <a:off x="3352801" y="2182857"/>
            <a:ext cx="1823796" cy="15815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9"/>
              </a:buBlip>
            </a:pP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Haarvolumen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9"/>
              </a:buBlip>
            </a:pP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Strahlendes, kräftiges Haar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D40ECAC3-8C21-4702-A198-C399F227E62D}"/>
              </a:ext>
            </a:extLst>
          </p:cNvPr>
          <p:cNvSpPr/>
          <p:nvPr/>
        </p:nvSpPr>
        <p:spPr>
          <a:xfrm>
            <a:off x="368808" y="1473428"/>
            <a:ext cx="2671008" cy="338554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BODY LOTION</a:t>
            </a:r>
          </a:p>
        </p:txBody>
      </p:sp>
      <p:sp>
        <p:nvSpPr>
          <p:cNvPr id="14" name="Footer Text">
            <a:extLst>
              <a:ext uri="{FF2B5EF4-FFF2-40B4-BE49-F238E27FC236}">
                <a16:creationId xmlns:a16="http://schemas.microsoft.com/office/drawing/2014/main" id="{E2DE41AE-744A-4DAE-B17C-B6CE6866E14F}"/>
              </a:ext>
            </a:extLst>
          </p:cNvPr>
          <p:cNvSpPr txBox="1"/>
          <p:nvPr/>
        </p:nvSpPr>
        <p:spPr>
          <a:xfrm>
            <a:off x="6477000" y="1811982"/>
            <a:ext cx="1410780" cy="1935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9"/>
              </a:buBlip>
            </a:pP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9"/>
              </a:buBlip>
            </a:pP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Weiche Haut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9"/>
              </a:buBlip>
            </a:pP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Straffung Hautdellen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6AF785E0-6BB0-48EE-AE0A-85C086CF9DB2}"/>
              </a:ext>
            </a:extLst>
          </p:cNvPr>
          <p:cNvSpPr/>
          <p:nvPr/>
        </p:nvSpPr>
        <p:spPr>
          <a:xfrm>
            <a:off x="3352801" y="1398764"/>
            <a:ext cx="2671008" cy="338554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SHAMPOO</a:t>
            </a: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DB068C6D-4C59-4BFD-ABE4-113A64E182C2}"/>
              </a:ext>
            </a:extLst>
          </p:cNvPr>
          <p:cNvSpPr/>
          <p:nvPr/>
        </p:nvSpPr>
        <p:spPr>
          <a:xfrm>
            <a:off x="6477000" y="1473428"/>
            <a:ext cx="2671008" cy="338554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DUSCHGEL</a:t>
            </a:r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18C5FC05-FEBA-4C20-BD36-1D4977DB96BC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733881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sitzend, weiß, schwarz, Messer enthält.&#10;&#10;Automatisch generierte Beschreibung">
            <a:extLst>
              <a:ext uri="{FF2B5EF4-FFF2-40B4-BE49-F238E27FC236}">
                <a16:creationId xmlns:a16="http://schemas.microsoft.com/office/drawing/2014/main" id="{28029EB8-3669-4C41-ABB5-156D2077A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58595" r="32605"/>
          <a:stretch/>
        </p:blipFill>
        <p:spPr>
          <a:xfrm>
            <a:off x="7751789" y="1596458"/>
            <a:ext cx="1163611" cy="1540019"/>
          </a:xfrm>
          <a:prstGeom prst="rect">
            <a:avLst/>
          </a:prstGeom>
        </p:spPr>
      </p:pic>
      <p:pic>
        <p:nvPicPr>
          <p:cNvPr id="14" name="Grafik 13" descr="Ein Bild, das sitzend, weiß, schwarz, Messer enthält.&#10;&#10;Automatisch generierte Beschreibung">
            <a:extLst>
              <a:ext uri="{FF2B5EF4-FFF2-40B4-BE49-F238E27FC236}">
                <a16:creationId xmlns:a16="http://schemas.microsoft.com/office/drawing/2014/main" id="{C1B92CC6-7058-4DC5-B4C3-A7F6602ED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4" t="60549" r="37879" b="2431"/>
          <a:stretch/>
        </p:blipFill>
        <p:spPr>
          <a:xfrm>
            <a:off x="6977162" y="1601960"/>
            <a:ext cx="917514" cy="146046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527600" y="4492799"/>
            <a:ext cx="2212498" cy="245953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2020 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5DA6D3-17E1-4037-ADBD-A98C04E83E3F}"/>
              </a:ext>
            </a:extLst>
          </p:cNvPr>
          <p:cNvSpPr/>
          <p:nvPr/>
        </p:nvSpPr>
        <p:spPr>
          <a:xfrm>
            <a:off x="3335308" y="4492800"/>
            <a:ext cx="2412289" cy="29551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en-US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0C5380-4F5B-455B-986A-6E99CC5270E5}"/>
              </a:ext>
            </a:extLst>
          </p:cNvPr>
          <p:cNvSpPr/>
          <p:nvPr/>
        </p:nvSpPr>
        <p:spPr>
          <a:xfrm>
            <a:off x="7047298" y="3294354"/>
            <a:ext cx="1569102" cy="1268669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Haare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wieder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gewachsen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regelmäiger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Nutzung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564E0A2C-5226-4A90-B70D-0901763C6373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Haarpflege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Shampoo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A8F00B2-9696-48FE-8845-0FBB742A64B6}"/>
              </a:ext>
            </a:extLst>
          </p:cNvPr>
          <p:cNvSpPr txBox="1">
            <a:spLocks/>
          </p:cNvSpPr>
          <p:nvPr/>
        </p:nvSpPr>
        <p:spPr>
          <a:xfrm>
            <a:off x="381000" y="895372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SOLVYL HAIR  &amp; LAVYL HAIR</a:t>
            </a:r>
          </a:p>
        </p:txBody>
      </p:sp>
      <p:pic>
        <p:nvPicPr>
          <p:cNvPr id="4" name="Grafik 3" descr="Ein Bild, das Person, Haarteil, schließen enthält.&#10;&#10;Automatisch generierte Beschreibung">
            <a:extLst>
              <a:ext uri="{FF2B5EF4-FFF2-40B4-BE49-F238E27FC236}">
                <a16:creationId xmlns:a16="http://schemas.microsoft.com/office/drawing/2014/main" id="{3719677B-A82A-6749-AE18-BCD4C60FE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1" y="1317838"/>
            <a:ext cx="2183606" cy="2906631"/>
          </a:xfrm>
          <a:prstGeom prst="rect">
            <a:avLst/>
          </a:prstGeom>
        </p:spPr>
      </p:pic>
      <p:pic>
        <p:nvPicPr>
          <p:cNvPr id="17" name="Grafik 16" descr="Ein Bild, das Person, schließen enthält.&#10;&#10;Automatisch generierte Beschreibung">
            <a:extLst>
              <a:ext uri="{FF2B5EF4-FFF2-40B4-BE49-F238E27FC236}">
                <a16:creationId xmlns:a16="http://schemas.microsoft.com/office/drawing/2014/main" id="{D57B222D-F5D4-61E2-855F-10489D5F4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09" y="1341497"/>
            <a:ext cx="2412288" cy="29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62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sitzend, weiß, schwarz, Messer enthält.&#10;&#10;Automatisch generierte Beschreibung">
            <a:extLst>
              <a:ext uri="{FF2B5EF4-FFF2-40B4-BE49-F238E27FC236}">
                <a16:creationId xmlns:a16="http://schemas.microsoft.com/office/drawing/2014/main" id="{28029EB8-3669-4C41-ABB5-156D2077A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58595" r="32605"/>
          <a:stretch/>
        </p:blipFill>
        <p:spPr>
          <a:xfrm>
            <a:off x="7751789" y="1596458"/>
            <a:ext cx="1163611" cy="1540019"/>
          </a:xfrm>
          <a:prstGeom prst="rect">
            <a:avLst/>
          </a:prstGeom>
        </p:spPr>
      </p:pic>
      <p:pic>
        <p:nvPicPr>
          <p:cNvPr id="14" name="Grafik 13" descr="Ein Bild, das sitzend, weiß, schwarz, Messer enthält.&#10;&#10;Automatisch generierte Beschreibung">
            <a:extLst>
              <a:ext uri="{FF2B5EF4-FFF2-40B4-BE49-F238E27FC236}">
                <a16:creationId xmlns:a16="http://schemas.microsoft.com/office/drawing/2014/main" id="{C1B92CC6-7058-4DC5-B4C3-A7F6602ED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4" t="60549" r="37879" b="2431"/>
          <a:stretch/>
        </p:blipFill>
        <p:spPr>
          <a:xfrm>
            <a:off x="6979260" y="1585149"/>
            <a:ext cx="917514" cy="1460464"/>
          </a:xfrm>
          <a:prstGeom prst="rect">
            <a:avLst/>
          </a:prstGeom>
        </p:spPr>
      </p:pic>
      <p:pic>
        <p:nvPicPr>
          <p:cNvPr id="17" name="haare-nachher.jpg">
            <a:extLst>
              <a:ext uri="{FF2B5EF4-FFF2-40B4-BE49-F238E27FC236}">
                <a16:creationId xmlns:a16="http://schemas.microsoft.com/office/drawing/2014/main" id="{312D865D-7CE9-409B-8570-39659910B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1288548"/>
            <a:ext cx="2590800" cy="3513244"/>
          </a:xfrm>
          <a:prstGeom prst="rect">
            <a:avLst/>
          </a:prstGeom>
          <a:noFill/>
          <a:ln w="50800" cap="sq">
            <a:solidFill>
              <a:srgbClr val="F2F2F2"/>
            </a:solidFill>
            <a:round/>
            <a:headEnd/>
            <a:tailEnd/>
          </a:ln>
          <a:effectLst/>
        </p:spPr>
      </p:pic>
      <p:pic>
        <p:nvPicPr>
          <p:cNvPr id="16" name="haarevorher.jpg">
            <a:extLst>
              <a:ext uri="{FF2B5EF4-FFF2-40B4-BE49-F238E27FC236}">
                <a16:creationId xmlns:a16="http://schemas.microsoft.com/office/drawing/2014/main" id="{89576E08-B7A6-4D6E-A1FE-EBC05A1CE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259096"/>
            <a:ext cx="2564619" cy="3513244"/>
          </a:xfrm>
          <a:prstGeom prst="rect">
            <a:avLst/>
          </a:prstGeom>
          <a:noFill/>
          <a:ln w="50800" cap="sq">
            <a:solidFill>
              <a:srgbClr val="F2F2F2"/>
            </a:solidFill>
            <a:round/>
            <a:headEnd/>
            <a:tailEnd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381000" y="4326380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Haarausfall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5DA6D3-17E1-4037-ADBD-A98C04E83E3F}"/>
              </a:ext>
            </a:extLst>
          </p:cNvPr>
          <p:cNvSpPr/>
          <p:nvPr/>
        </p:nvSpPr>
        <p:spPr>
          <a:xfrm>
            <a:off x="3131289" y="4328853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 10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Wochen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0C5380-4F5B-455B-986A-6E99CC5270E5}"/>
              </a:ext>
            </a:extLst>
          </p:cNvPr>
          <p:cNvSpPr/>
          <p:nvPr/>
        </p:nvSpPr>
        <p:spPr>
          <a:xfrm>
            <a:off x="6832236" y="3104289"/>
            <a:ext cx="1904034" cy="169789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Haare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wieder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gewachsen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Wochen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Nutzung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564E0A2C-5226-4A90-B70D-0901763C6373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Haarpflege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Shampoo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A8F00B2-9696-48FE-8845-0FBB742A64B6}"/>
              </a:ext>
            </a:extLst>
          </p:cNvPr>
          <p:cNvSpPr txBox="1">
            <a:spLocks/>
          </p:cNvSpPr>
          <p:nvPr/>
        </p:nvSpPr>
        <p:spPr>
          <a:xfrm>
            <a:off x="381000" y="895372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SOLVYL HAIR  &amp; LAVYL HAIR</a:t>
            </a:r>
          </a:p>
        </p:txBody>
      </p:sp>
    </p:spTree>
    <p:extLst>
      <p:ext uri="{BB962C8B-B14F-4D97-AF65-F5344CB8AC3E}">
        <p14:creationId xmlns:p14="http://schemas.microsoft.com/office/powerpoint/2010/main" val="3496517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1" y="341314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Exyol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hochschwingende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Gesichtspflege</a:t>
            </a:r>
            <a:endParaRPr lang="en-US" sz="240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1" y="874496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8"/>
            <a:r>
              <a:rPr lang="de-DE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EXYOL GESICHTSPFLEGEPRODUKTE FÜR DIE TÄGLICHE PFLEGE</a:t>
            </a:r>
          </a:p>
        </p:txBody>
      </p:sp>
      <p:sp>
        <p:nvSpPr>
          <p:cNvPr id="12" name="Footer Text">
            <a:extLst>
              <a:ext uri="{FF2B5EF4-FFF2-40B4-BE49-F238E27FC236}">
                <a16:creationId xmlns:a16="http://schemas.microsoft.com/office/drawing/2014/main" id="{A625488A-DCE7-40A4-90D7-8BBE0BE98682}"/>
              </a:ext>
            </a:extLst>
          </p:cNvPr>
          <p:cNvSpPr txBox="1"/>
          <p:nvPr/>
        </p:nvSpPr>
        <p:spPr>
          <a:xfrm>
            <a:off x="277408" y="1276608"/>
            <a:ext cx="1735737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8">
              <a:spcAft>
                <a:spcPts val="635"/>
              </a:spcAft>
              <a:defRPr/>
            </a:pPr>
            <a:r>
              <a:rPr lang="de-DE" sz="14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Ananga</a:t>
            </a:r>
            <a:endParaRPr lang="de-DE" sz="1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Gesichtsmaske</a:t>
            </a: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Text">
            <a:extLst>
              <a:ext uri="{FF2B5EF4-FFF2-40B4-BE49-F238E27FC236}">
                <a16:creationId xmlns:a16="http://schemas.microsoft.com/office/drawing/2014/main" id="{819FDA02-38C0-4AA5-A70F-116EEA1134E6}"/>
              </a:ext>
            </a:extLst>
          </p:cNvPr>
          <p:cNvSpPr txBox="1"/>
          <p:nvPr/>
        </p:nvSpPr>
        <p:spPr>
          <a:xfrm>
            <a:off x="2374277" y="1282399"/>
            <a:ext cx="1456930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8">
              <a:spcAft>
                <a:spcPts val="635"/>
              </a:spcAft>
              <a:defRPr/>
            </a:pPr>
            <a:r>
              <a:rPr lang="de-DE" sz="14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Amrita</a:t>
            </a:r>
            <a:endParaRPr lang="de-DE" sz="1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Gesichtspflege</a:t>
            </a: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Text">
            <a:extLst>
              <a:ext uri="{FF2B5EF4-FFF2-40B4-BE49-F238E27FC236}">
                <a16:creationId xmlns:a16="http://schemas.microsoft.com/office/drawing/2014/main" id="{5EC924F6-C5E1-4601-87D8-F3638B570D1A}"/>
              </a:ext>
            </a:extLst>
          </p:cNvPr>
          <p:cNvSpPr txBox="1"/>
          <p:nvPr/>
        </p:nvSpPr>
        <p:spPr>
          <a:xfrm>
            <a:off x="6321429" y="1276608"/>
            <a:ext cx="1456930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8">
              <a:spcAft>
                <a:spcPts val="635"/>
              </a:spcAft>
              <a:defRPr/>
            </a:pPr>
            <a:r>
              <a:rPr lang="de-DE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</a:t>
            </a:r>
          </a:p>
          <a:p>
            <a:pPr algn="ctr" defTabSz="914378">
              <a:spcAft>
                <a:spcPts val="635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Party</a:t>
            </a: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">
            <a:extLst>
              <a:ext uri="{FF2B5EF4-FFF2-40B4-BE49-F238E27FC236}">
                <a16:creationId xmlns:a16="http://schemas.microsoft.com/office/drawing/2014/main" id="{784D8D31-85BE-4F45-8143-7EB644CEE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145" y="1620659"/>
            <a:ext cx="798332" cy="1343776"/>
          </a:xfrm>
          <a:prstGeom prst="rect">
            <a:avLst/>
          </a:prstGeom>
        </p:spPr>
      </p:pic>
      <p:pic>
        <p:nvPicPr>
          <p:cNvPr id="17" name="Grafik 6">
            <a:extLst>
              <a:ext uri="{FF2B5EF4-FFF2-40B4-BE49-F238E27FC236}">
                <a16:creationId xmlns:a16="http://schemas.microsoft.com/office/drawing/2014/main" id="{9239846B-CB08-4D5D-82BE-EA035B429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3312" y="1628621"/>
            <a:ext cx="824719" cy="1341411"/>
          </a:xfrm>
          <a:prstGeom prst="rect">
            <a:avLst/>
          </a:prstGeom>
        </p:spPr>
      </p:pic>
      <p:pic>
        <p:nvPicPr>
          <p:cNvPr id="18" name="Grafik 11">
            <a:extLst>
              <a:ext uri="{FF2B5EF4-FFF2-40B4-BE49-F238E27FC236}">
                <a16:creationId xmlns:a16="http://schemas.microsoft.com/office/drawing/2014/main" id="{4CC78C44-5DE4-4059-823E-676E2E28A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9408" y="1642608"/>
            <a:ext cx="821676" cy="1341410"/>
          </a:xfrm>
          <a:prstGeom prst="rect">
            <a:avLst/>
          </a:prstGeom>
        </p:spPr>
      </p:pic>
      <p:pic>
        <p:nvPicPr>
          <p:cNvPr id="19" name="Grafik 13">
            <a:extLst>
              <a:ext uri="{FF2B5EF4-FFF2-40B4-BE49-F238E27FC236}">
                <a16:creationId xmlns:a16="http://schemas.microsoft.com/office/drawing/2014/main" id="{16F8A89E-92CD-4646-BDA7-55BC58670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0292" y="1857203"/>
            <a:ext cx="818910" cy="891264"/>
          </a:xfrm>
          <a:prstGeom prst="rect">
            <a:avLst/>
          </a:prstGeom>
        </p:spPr>
      </p:pic>
      <p:pic>
        <p:nvPicPr>
          <p:cNvPr id="20" name="Grafik 14">
            <a:extLst>
              <a:ext uri="{FF2B5EF4-FFF2-40B4-BE49-F238E27FC236}">
                <a16:creationId xmlns:a16="http://schemas.microsoft.com/office/drawing/2014/main" id="{D01684FA-2AA5-4212-925A-5FA8786240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7" y="3714751"/>
            <a:ext cx="916568" cy="955952"/>
          </a:xfrm>
          <a:prstGeom prst="rect">
            <a:avLst/>
          </a:prstGeom>
        </p:spPr>
      </p:pic>
      <p:pic>
        <p:nvPicPr>
          <p:cNvPr id="21" name="Grafik 16">
            <a:extLst>
              <a:ext uri="{FF2B5EF4-FFF2-40B4-BE49-F238E27FC236}">
                <a16:creationId xmlns:a16="http://schemas.microsoft.com/office/drawing/2014/main" id="{587E3925-D9B9-4F4A-8BDB-7F16EB87D2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08" y="3714751"/>
            <a:ext cx="905449" cy="955952"/>
          </a:xfrm>
          <a:prstGeom prst="rect">
            <a:avLst/>
          </a:prstGeom>
        </p:spPr>
      </p:pic>
      <p:pic>
        <p:nvPicPr>
          <p:cNvPr id="22" name="Grafik 19">
            <a:extLst>
              <a:ext uri="{FF2B5EF4-FFF2-40B4-BE49-F238E27FC236}">
                <a16:creationId xmlns:a16="http://schemas.microsoft.com/office/drawing/2014/main" id="{92A0A1D5-039B-4696-834C-E7FEE5E3DF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14" y="3717001"/>
            <a:ext cx="891264" cy="955952"/>
          </a:xfrm>
          <a:prstGeom prst="rect">
            <a:avLst/>
          </a:prstGeom>
        </p:spPr>
      </p:pic>
      <p:sp>
        <p:nvSpPr>
          <p:cNvPr id="23" name="Footer Text">
            <a:extLst>
              <a:ext uri="{FF2B5EF4-FFF2-40B4-BE49-F238E27FC236}">
                <a16:creationId xmlns:a16="http://schemas.microsoft.com/office/drawing/2014/main" id="{524434F2-0376-41EF-A405-4AB56CAB274B}"/>
              </a:ext>
            </a:extLst>
          </p:cNvPr>
          <p:cNvSpPr txBox="1"/>
          <p:nvPr/>
        </p:nvSpPr>
        <p:spPr>
          <a:xfrm>
            <a:off x="4488198" y="1286773"/>
            <a:ext cx="1456930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8">
              <a:spcAft>
                <a:spcPts val="635"/>
              </a:spcAft>
              <a:defRPr/>
            </a:pPr>
            <a:r>
              <a:rPr lang="de-DE" sz="14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Nofret</a:t>
            </a:r>
            <a:endParaRPr lang="de-DE" sz="1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Augenpflege</a:t>
            </a: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ooter Text">
            <a:extLst>
              <a:ext uri="{FF2B5EF4-FFF2-40B4-BE49-F238E27FC236}">
                <a16:creationId xmlns:a16="http://schemas.microsoft.com/office/drawing/2014/main" id="{FCBEC9E2-3A09-422F-B5C6-A8B53E4DE7FF}"/>
              </a:ext>
            </a:extLst>
          </p:cNvPr>
          <p:cNvSpPr txBox="1"/>
          <p:nvPr/>
        </p:nvSpPr>
        <p:spPr>
          <a:xfrm>
            <a:off x="329916" y="3046158"/>
            <a:ext cx="1456930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8">
              <a:spcAft>
                <a:spcPts val="635"/>
              </a:spcAft>
              <a:defRPr/>
            </a:pPr>
            <a:r>
              <a:rPr lang="de-DE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Gemma </a:t>
            </a:r>
            <a:r>
              <a:rPr lang="de-DE" sz="14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</a:t>
            </a:r>
            <a:endParaRPr lang="de-DE" sz="1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Tagespflege</a:t>
            </a: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ooter Text">
            <a:extLst>
              <a:ext uri="{FF2B5EF4-FFF2-40B4-BE49-F238E27FC236}">
                <a16:creationId xmlns:a16="http://schemas.microsoft.com/office/drawing/2014/main" id="{D683AE9F-E1A5-414B-A6BE-F14B184E9C17}"/>
              </a:ext>
            </a:extLst>
          </p:cNvPr>
          <p:cNvSpPr txBox="1"/>
          <p:nvPr/>
        </p:nvSpPr>
        <p:spPr>
          <a:xfrm>
            <a:off x="2446226" y="3050263"/>
            <a:ext cx="1456930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8">
              <a:spcAft>
                <a:spcPts val="635"/>
              </a:spcAft>
              <a:defRPr/>
            </a:pPr>
            <a:r>
              <a:rPr lang="de-DE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Gemma </a:t>
            </a:r>
            <a:r>
              <a:rPr lang="de-DE" sz="14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</a:t>
            </a:r>
            <a:endParaRPr lang="de-DE" sz="1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Nachtpflege</a:t>
            </a: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Text">
            <a:extLst>
              <a:ext uri="{FF2B5EF4-FFF2-40B4-BE49-F238E27FC236}">
                <a16:creationId xmlns:a16="http://schemas.microsoft.com/office/drawing/2014/main" id="{D2D789D0-1727-4F0D-8D19-AA9A8B887A2F}"/>
              </a:ext>
            </a:extLst>
          </p:cNvPr>
          <p:cNvSpPr txBox="1"/>
          <p:nvPr/>
        </p:nvSpPr>
        <p:spPr>
          <a:xfrm>
            <a:off x="4488198" y="3046156"/>
            <a:ext cx="1456930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8">
              <a:spcAft>
                <a:spcPts val="635"/>
              </a:spcAft>
              <a:defRPr/>
            </a:pPr>
            <a:r>
              <a:rPr lang="de-DE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Gemma </a:t>
            </a:r>
            <a:r>
              <a:rPr lang="de-DE" sz="14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helvetia</a:t>
            </a:r>
            <a:endParaRPr lang="de-DE" sz="1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Sensible Pflege</a:t>
            </a: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fik 1">
            <a:extLst>
              <a:ext uri="{FF2B5EF4-FFF2-40B4-BE49-F238E27FC236}">
                <a16:creationId xmlns:a16="http://schemas.microsoft.com/office/drawing/2014/main" id="{908386E0-2811-4FE3-8866-8BA5B0D2E7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67" y="3723276"/>
            <a:ext cx="602985" cy="955951"/>
          </a:xfrm>
          <a:prstGeom prst="rect">
            <a:avLst/>
          </a:prstGeom>
        </p:spPr>
      </p:pic>
      <p:sp>
        <p:nvSpPr>
          <p:cNvPr id="29" name="Footer Text">
            <a:extLst>
              <a:ext uri="{FF2B5EF4-FFF2-40B4-BE49-F238E27FC236}">
                <a16:creationId xmlns:a16="http://schemas.microsoft.com/office/drawing/2014/main" id="{91E94901-F237-43B8-83CA-5E3CE7C4FB85}"/>
              </a:ext>
            </a:extLst>
          </p:cNvPr>
          <p:cNvSpPr txBox="1"/>
          <p:nvPr/>
        </p:nvSpPr>
        <p:spPr>
          <a:xfrm>
            <a:off x="6324600" y="3054682"/>
            <a:ext cx="1456930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8">
              <a:spcAft>
                <a:spcPts val="635"/>
              </a:spcAft>
              <a:defRPr/>
            </a:pPr>
            <a:r>
              <a:rPr lang="de-DE" sz="14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Exyol</a:t>
            </a:r>
            <a:endParaRPr lang="de-DE" sz="1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Stammzellserum </a:t>
            </a: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spcAft>
                <a:spcPts val="635"/>
              </a:spcAft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82411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 flipH="1">
            <a:off x="2652077" y="1627914"/>
            <a:ext cx="458660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0C5380-4F5B-455B-986A-6E99CC5270E5}"/>
              </a:ext>
            </a:extLst>
          </p:cNvPr>
          <p:cNvSpPr/>
          <p:nvPr/>
        </p:nvSpPr>
        <p:spPr>
          <a:xfrm>
            <a:off x="381000" y="3104289"/>
            <a:ext cx="1904034" cy="169789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Exyol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Stammzellserum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 Gemma 2x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täglich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aufgetragen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ild 1">
            <a:extLst>
              <a:ext uri="{FF2B5EF4-FFF2-40B4-BE49-F238E27FC236}">
                <a16:creationId xmlns:a16="http://schemas.microsoft.com/office/drawing/2014/main" id="{8F643B63-2657-40B2-B90E-13A068BF1D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99" y="1352550"/>
            <a:ext cx="2642852" cy="3790949"/>
          </a:xfrm>
          <a:prstGeom prst="rect">
            <a:avLst/>
          </a:prstGeom>
        </p:spPr>
      </p:pic>
      <p:pic>
        <p:nvPicPr>
          <p:cNvPr id="16" name="Grafik 14">
            <a:extLst>
              <a:ext uri="{FF2B5EF4-FFF2-40B4-BE49-F238E27FC236}">
                <a16:creationId xmlns:a16="http://schemas.microsoft.com/office/drawing/2014/main" id="{BA8B2169-25DA-4DE6-89C9-736F1A49E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1" y="1552171"/>
            <a:ext cx="775749" cy="809082"/>
          </a:xfrm>
          <a:prstGeom prst="rect">
            <a:avLst/>
          </a:prstGeom>
        </p:spPr>
      </p:pic>
      <p:pic>
        <p:nvPicPr>
          <p:cNvPr id="18" name="Grafik 1">
            <a:extLst>
              <a:ext uri="{FF2B5EF4-FFF2-40B4-BE49-F238E27FC236}">
                <a16:creationId xmlns:a16="http://schemas.microsoft.com/office/drawing/2014/main" id="{D7B9F938-4138-4960-8523-738F76AA16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19" y="1552171"/>
            <a:ext cx="848815" cy="1345682"/>
          </a:xfrm>
          <a:prstGeom prst="rect">
            <a:avLst/>
          </a:prstGeom>
        </p:spPr>
      </p:pic>
      <p:pic>
        <p:nvPicPr>
          <p:cNvPr id="19" name="Grafik 19">
            <a:extLst>
              <a:ext uri="{FF2B5EF4-FFF2-40B4-BE49-F238E27FC236}">
                <a16:creationId xmlns:a16="http://schemas.microsoft.com/office/drawing/2014/main" id="{4B3F4F60-5CDA-49CC-957B-5FA2672F85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651" y="2368974"/>
            <a:ext cx="775749" cy="5288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B504E8-776E-4723-94E6-EEECFFFA3207}"/>
              </a:ext>
            </a:extLst>
          </p:cNvPr>
          <p:cNvCxnSpPr>
            <a:cxnSpLocks/>
          </p:cNvCxnSpPr>
          <p:nvPr/>
        </p:nvCxnSpPr>
        <p:spPr>
          <a:xfrm>
            <a:off x="4565182" y="1200150"/>
            <a:ext cx="0" cy="609600"/>
          </a:xfrm>
          <a:prstGeom prst="line">
            <a:avLst/>
          </a:prstGeom>
          <a:ln w="28575">
            <a:solidFill>
              <a:srgbClr val="6FA7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9866922-6142-4F8F-85F2-CA2B613CD945}"/>
              </a:ext>
            </a:extLst>
          </p:cNvPr>
          <p:cNvSpPr/>
          <p:nvPr/>
        </p:nvSpPr>
        <p:spPr>
          <a:xfrm>
            <a:off x="6553200" y="1352549"/>
            <a:ext cx="1904034" cy="3449637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Monat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Gesichtshälfte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Kosmetik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behandelt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2B2590-C25B-437F-82C7-1B1BDD755F6C}"/>
              </a:ext>
            </a:extLst>
          </p:cNvPr>
          <p:cNvCxnSpPr>
            <a:cxnSpLocks/>
          </p:cNvCxnSpPr>
          <p:nvPr/>
        </p:nvCxnSpPr>
        <p:spPr>
          <a:xfrm>
            <a:off x="4601036" y="4705350"/>
            <a:ext cx="0" cy="473173"/>
          </a:xfrm>
          <a:prstGeom prst="line">
            <a:avLst/>
          </a:prstGeom>
          <a:ln w="28575">
            <a:solidFill>
              <a:srgbClr val="6FA7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">
            <a:extLst>
              <a:ext uri="{FF2B5EF4-FFF2-40B4-BE49-F238E27FC236}">
                <a16:creationId xmlns:a16="http://schemas.microsoft.com/office/drawing/2014/main" id="{CDD3A881-BFB4-4F1B-B77F-9D0FC6FD671E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Pflegetest</a:t>
            </a:r>
            <a:endParaRPr lang="en-US" sz="240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2D0F6E5-696C-408C-9601-DA1040FB8ED6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EXYOL STAMMZELLSERUM UND GEMMA</a:t>
            </a:r>
          </a:p>
        </p:txBody>
      </p:sp>
    </p:spTree>
    <p:extLst>
      <p:ext uri="{BB962C8B-B14F-4D97-AF65-F5344CB8AC3E}">
        <p14:creationId xmlns:p14="http://schemas.microsoft.com/office/powerpoint/2010/main" val="293963630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8A233CF8-F0BF-4F29-9F3E-F9AEF6C9C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53" y="361950"/>
            <a:ext cx="5084294" cy="38117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Grafik 2" descr="Ein Bild, das Toilettenartikel, sitzend, Lotion, Tisch enthält.&#10;&#10;Automatisch generierte Beschreibung">
            <a:extLst>
              <a:ext uri="{FF2B5EF4-FFF2-40B4-BE49-F238E27FC236}">
                <a16:creationId xmlns:a16="http://schemas.microsoft.com/office/drawing/2014/main" id="{3355B2A9-D897-450D-BCEC-DEC2B5506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726" y="133350"/>
            <a:ext cx="4804126" cy="4804126"/>
          </a:xfrm>
          <a:prstGeom prst="rect">
            <a:avLst/>
          </a:prstGeom>
        </p:spPr>
      </p:pic>
      <p:pic>
        <p:nvPicPr>
          <p:cNvPr id="7" name="Grafik 6" descr="Ein Bild, das sitzend, Toilettenartikel, Tasse, Lotion enthält.&#10;&#10;Automatisch generierte Beschreibung">
            <a:extLst>
              <a:ext uri="{FF2B5EF4-FFF2-40B4-BE49-F238E27FC236}">
                <a16:creationId xmlns:a16="http://schemas.microsoft.com/office/drawing/2014/main" id="{8C88CD58-5FF8-4225-BEDB-0C7B56C8F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3350"/>
            <a:ext cx="4804126" cy="48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3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9990645-ED87-1B46-8062-FD91AE352DA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F8887D-0247-3A47-B23F-751E76C86A47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Orylium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Bleu &amp;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Pentyll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Pulse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3D160-A945-F74D-BDCC-B6E4F37072BC}"/>
              </a:ext>
            </a:extLst>
          </p:cNvPr>
          <p:cNvSpPr txBox="1">
            <a:spLocks/>
          </p:cNvSpPr>
          <p:nvPr/>
        </p:nvSpPr>
        <p:spPr>
          <a:xfrm>
            <a:off x="368808" y="848126"/>
            <a:ext cx="8368363" cy="27463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PRODUKTE FÜR DIE VITAMIN- UND MINERALSTOFFVERSORGUNG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8B5ADBF-1F75-B246-9D90-CB7DDD4EAA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4234" y="1812073"/>
            <a:ext cx="2032937" cy="20329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BBF00B-E5C8-2A42-A0AE-BD43088ABA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9" t="14183" r="28389"/>
          <a:stretch/>
        </p:blipFill>
        <p:spPr>
          <a:xfrm>
            <a:off x="2895600" y="1812074"/>
            <a:ext cx="1009761" cy="2032937"/>
          </a:xfrm>
          <a:prstGeom prst="rect">
            <a:avLst/>
          </a:prstGeom>
        </p:spPr>
      </p:pic>
      <p:sp>
        <p:nvSpPr>
          <p:cNvPr id="9" name="Footer Text">
            <a:extLst>
              <a:ext uri="{FF2B5EF4-FFF2-40B4-BE49-F238E27FC236}">
                <a16:creationId xmlns:a16="http://schemas.microsoft.com/office/drawing/2014/main" id="{6552EF31-C6CF-3840-9D9C-2943E0313E48}"/>
              </a:ext>
            </a:extLst>
          </p:cNvPr>
          <p:cNvSpPr txBox="1"/>
          <p:nvPr/>
        </p:nvSpPr>
        <p:spPr>
          <a:xfrm>
            <a:off x="304800" y="1962150"/>
            <a:ext cx="4038600" cy="17970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Aktivierung Herz-Kreislauf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Gefäßspannung regulierend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Sauerstoffversorgung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D473B26B-CBD3-D448-AE13-C91879D9241B}"/>
              </a:ext>
            </a:extLst>
          </p:cNvPr>
          <p:cNvSpPr txBox="1"/>
          <p:nvPr/>
        </p:nvSpPr>
        <p:spPr>
          <a:xfrm>
            <a:off x="4461621" y="2055022"/>
            <a:ext cx="4038600" cy="21971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Verbindung Synapsen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Konzentration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Klar denken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Fokus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CB86413-63DD-8841-BEB3-843938C6D2DE}"/>
              </a:ext>
            </a:extLst>
          </p:cNvPr>
          <p:cNvSpPr txBox="1"/>
          <p:nvPr/>
        </p:nvSpPr>
        <p:spPr>
          <a:xfrm>
            <a:off x="219893" y="1579335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942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PENTYLL PULSE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B05A1A-AC9A-2244-BCAE-7A2AF84675E8}"/>
              </a:ext>
            </a:extLst>
          </p:cNvPr>
          <p:cNvSpPr txBox="1"/>
          <p:nvPr/>
        </p:nvSpPr>
        <p:spPr>
          <a:xfrm>
            <a:off x="4328160" y="1563776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ORYLIUM BLEU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0A437EDD-0AD8-42CC-B86B-3DE64CAC8766}"/>
              </a:ext>
            </a:extLst>
          </p:cNvPr>
          <p:cNvCxnSpPr>
            <a:cxnSpLocks/>
          </p:cNvCxnSpPr>
          <p:nvPr/>
        </p:nvCxnSpPr>
        <p:spPr>
          <a:xfrm flipH="1">
            <a:off x="1676400" y="3052403"/>
            <a:ext cx="1219200" cy="631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C7A9BBE-DFD1-49B9-99AD-243F8774B3B5}"/>
              </a:ext>
            </a:extLst>
          </p:cNvPr>
          <p:cNvSpPr txBox="1"/>
          <p:nvPr/>
        </p:nvSpPr>
        <p:spPr>
          <a:xfrm>
            <a:off x="196366" y="3712403"/>
            <a:ext cx="2675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Noch nicht in der Schweiz erhältlich</a:t>
            </a:r>
            <a:endParaRPr lang="de-AT" sz="1200"/>
          </a:p>
        </p:txBody>
      </p:sp>
    </p:spTree>
    <p:extLst>
      <p:ext uri="{BB962C8B-B14F-4D97-AF65-F5344CB8AC3E}">
        <p14:creationId xmlns:p14="http://schemas.microsoft.com/office/powerpoint/2010/main" val="17771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9990645-ED87-1B46-8062-FD91AE352DA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F8887D-0247-3A47-B23F-751E76C86A47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Vitapenta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Vitamin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Versorgung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3D160-A945-F74D-BDCC-B6E4F37072BC}"/>
              </a:ext>
            </a:extLst>
          </p:cNvPr>
          <p:cNvSpPr txBox="1">
            <a:spLocks/>
          </p:cNvSpPr>
          <p:nvPr/>
        </p:nvSpPr>
        <p:spPr>
          <a:xfrm>
            <a:off x="368808" y="848126"/>
            <a:ext cx="8368363" cy="27463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PRODUKTE FÜR DIE VITAMIN- UND MINERALSTOFFVERSORGUNG</a:t>
            </a:r>
          </a:p>
        </p:txBody>
      </p:sp>
      <p:sp>
        <p:nvSpPr>
          <p:cNvPr id="9" name="Footer Text">
            <a:extLst>
              <a:ext uri="{FF2B5EF4-FFF2-40B4-BE49-F238E27FC236}">
                <a16:creationId xmlns:a16="http://schemas.microsoft.com/office/drawing/2014/main" id="{6552EF31-C6CF-3840-9D9C-2943E0313E48}"/>
              </a:ext>
            </a:extLst>
          </p:cNvPr>
          <p:cNvSpPr txBox="1"/>
          <p:nvPr/>
        </p:nvSpPr>
        <p:spPr>
          <a:xfrm>
            <a:off x="368808" y="1536471"/>
            <a:ext cx="2341778" cy="31666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Unterstützung des weiblichen Körpers in jeder Lebenslage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Gesundheit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Zeitlose Schönheit, Schwangerschaft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Zyklen, Wechseljahre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CB86413-63DD-8841-BEB3-843938C6D2DE}"/>
              </a:ext>
            </a:extLst>
          </p:cNvPr>
          <p:cNvSpPr txBox="1"/>
          <p:nvPr/>
        </p:nvSpPr>
        <p:spPr>
          <a:xfrm>
            <a:off x="533400" y="127635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942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VITAPENTA LADY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B05A1A-AC9A-2244-BCAE-7A2AF84675E8}"/>
              </a:ext>
            </a:extLst>
          </p:cNvPr>
          <p:cNvSpPr txBox="1"/>
          <p:nvPr/>
        </p:nvSpPr>
        <p:spPr>
          <a:xfrm>
            <a:off x="8534400" y="5619750"/>
            <a:ext cx="2736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ITAPENTA MULTIVITAMIN</a:t>
            </a:r>
          </a:p>
        </p:txBody>
      </p:sp>
      <p:pic>
        <p:nvPicPr>
          <p:cNvPr id="14" name="Picture 2" descr="VitaPenta Lady Gummies">
            <a:extLst>
              <a:ext uri="{FF2B5EF4-FFF2-40B4-BE49-F238E27FC236}">
                <a16:creationId xmlns:a16="http://schemas.microsoft.com/office/drawing/2014/main" id="{B8F54E8A-2CA1-2351-D3A8-822E7F9C1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24" y="1551751"/>
            <a:ext cx="2778450" cy="21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Ein Bild, das Person, drinnen, Brille, schließen enthält.&#10;&#10;Automatisch generierte Beschreibung">
            <a:extLst>
              <a:ext uri="{FF2B5EF4-FFF2-40B4-BE49-F238E27FC236}">
                <a16:creationId xmlns:a16="http://schemas.microsoft.com/office/drawing/2014/main" id="{345D815B-71F4-90EE-CBC2-BD4566377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0775" y="1551751"/>
            <a:ext cx="2837024" cy="21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draußen, Strand, Wasser enthält.&#10;&#10;Automatisch generierte Beschreibung">
            <a:extLst>
              <a:ext uri="{FF2B5EF4-FFF2-40B4-BE49-F238E27FC236}">
                <a16:creationId xmlns:a16="http://schemas.microsoft.com/office/drawing/2014/main" id="{584E5831-017E-DE42-B714-93955F624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r="4" b="4"/>
          <a:stretch/>
        </p:blipFill>
        <p:spPr>
          <a:xfrm>
            <a:off x="4876800" y="273208"/>
            <a:ext cx="1883332" cy="1697728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</p:spPr>
      </p:pic>
      <p:pic>
        <p:nvPicPr>
          <p:cNvPr id="4" name="Grafik 3" descr="Ein Bild, das draußen, Person, Berg, Frau enthält.&#10;&#10;Automatisch generierte Beschreibung">
            <a:extLst>
              <a:ext uri="{FF2B5EF4-FFF2-40B4-BE49-F238E27FC236}">
                <a16:creationId xmlns:a16="http://schemas.microsoft.com/office/drawing/2014/main" id="{8DDC48CB-0556-5E44-B171-A81EDC7F9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0"/>
          <a:stretch/>
        </p:blipFill>
        <p:spPr>
          <a:xfrm>
            <a:off x="5290019" y="836696"/>
            <a:ext cx="3758851" cy="3292276"/>
          </a:xfrm>
          <a:custGeom>
            <a:avLst/>
            <a:gdLst/>
            <a:ahLst/>
            <a:cxnLst/>
            <a:rect l="l" t="t" r="r" b="b"/>
            <a:pathLst>
              <a:path w="5249321" h="4597738">
                <a:moveTo>
                  <a:pt x="1937803" y="0"/>
                </a:moveTo>
                <a:lnTo>
                  <a:pt x="2075306" y="0"/>
                </a:lnTo>
                <a:cubicBezTo>
                  <a:pt x="3756720" y="0"/>
                  <a:pt x="3756720" y="0"/>
                  <a:pt x="3756720" y="0"/>
                </a:cubicBezTo>
                <a:cubicBezTo>
                  <a:pt x="3871017" y="0"/>
                  <a:pt x="4018934" y="79730"/>
                  <a:pt x="4079444" y="179392"/>
                </a:cubicBezTo>
                <a:cubicBezTo>
                  <a:pt x="5208980" y="2112834"/>
                  <a:pt x="5208980" y="2112834"/>
                  <a:pt x="5208980" y="2112834"/>
                </a:cubicBezTo>
                <a:cubicBezTo>
                  <a:pt x="5262769" y="2219140"/>
                  <a:pt x="5262769" y="2378598"/>
                  <a:pt x="5208980" y="2484906"/>
                </a:cubicBezTo>
                <a:cubicBezTo>
                  <a:pt x="4079444" y="4418346"/>
                  <a:pt x="4079444" y="4418346"/>
                  <a:pt x="4079444" y="4418346"/>
                </a:cubicBezTo>
                <a:cubicBezTo>
                  <a:pt x="4018934" y="4518010"/>
                  <a:pt x="3871017" y="4597738"/>
                  <a:pt x="3756720" y="4597738"/>
                </a:cubicBezTo>
                <a:lnTo>
                  <a:pt x="1497645" y="4597738"/>
                </a:lnTo>
                <a:cubicBezTo>
                  <a:pt x="1376624" y="4597738"/>
                  <a:pt x="1228709" y="4518010"/>
                  <a:pt x="1174922" y="4418346"/>
                </a:cubicBezTo>
                <a:cubicBezTo>
                  <a:pt x="45385" y="2484906"/>
                  <a:pt x="45385" y="2484906"/>
                  <a:pt x="45385" y="2484906"/>
                </a:cubicBezTo>
                <a:cubicBezTo>
                  <a:pt x="-15128" y="2378598"/>
                  <a:pt x="-15128" y="2219140"/>
                  <a:pt x="45385" y="2112834"/>
                </a:cubicBezTo>
                <a:cubicBezTo>
                  <a:pt x="115981" y="1991994"/>
                  <a:pt x="182165" y="1878706"/>
                  <a:pt x="244212" y="1772499"/>
                </a:cubicBezTo>
                <a:lnTo>
                  <a:pt x="329190" y="1627041"/>
                </a:lnTo>
                <a:lnTo>
                  <a:pt x="1398074" y="1627041"/>
                </a:lnTo>
                <a:cubicBezTo>
                  <a:pt x="1456729" y="1627041"/>
                  <a:pt x="1532637" y="1586126"/>
                  <a:pt x="1563690" y="1534980"/>
                </a:cubicBezTo>
                <a:cubicBezTo>
                  <a:pt x="1563690" y="1534980"/>
                  <a:pt x="1563690" y="1534980"/>
                  <a:pt x="2143347" y="542774"/>
                </a:cubicBezTo>
                <a:cubicBezTo>
                  <a:pt x="2170950" y="488219"/>
                  <a:pt x="2170950" y="406388"/>
                  <a:pt x="2143347" y="351833"/>
                </a:cubicBezTo>
                <a:cubicBezTo>
                  <a:pt x="2143347" y="351833"/>
                  <a:pt x="2143347" y="351833"/>
                  <a:pt x="1954987" y="29414"/>
                </a:cubicBezTo>
                <a:close/>
              </a:path>
            </a:pathLst>
          </a:custGeom>
        </p:spPr>
      </p:pic>
      <p:pic>
        <p:nvPicPr>
          <p:cNvPr id="5" name="Grafik 4" descr="Ein Bild, das draußen, Strand, Wasser, surfend enthält.&#10;&#10;Automatisch generierte Beschreibung">
            <a:extLst>
              <a:ext uri="{FF2B5EF4-FFF2-40B4-BE49-F238E27FC236}">
                <a16:creationId xmlns:a16="http://schemas.microsoft.com/office/drawing/2014/main" id="{F4EB6C73-B90B-8842-BB13-308A885DB1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8" r="3" b="8753"/>
          <a:stretch/>
        </p:blipFill>
        <p:spPr>
          <a:xfrm>
            <a:off x="4085381" y="2716761"/>
            <a:ext cx="1629619" cy="1469018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13E770F-AD80-D844-BEF1-7ACCE253DD85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Warum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sind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wir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heute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hier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90F3BA2-8364-2448-8FC2-C87F598A8A46}"/>
              </a:ext>
            </a:extLst>
          </p:cNvPr>
          <p:cNvSpPr txBox="1">
            <a:spLocks/>
          </p:cNvSpPr>
          <p:nvPr/>
        </p:nvSpPr>
        <p:spPr bwMode="auto">
          <a:xfrm>
            <a:off x="381000" y="674451"/>
            <a:ext cx="6614810" cy="35362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marL="383837" indent="-2286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sz="2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</a:pPr>
            <a:endParaRPr lang="en-US" sz="1800" b="1">
              <a:latin typeface="+mn-lt"/>
              <a:ea typeface="+mn-ea"/>
              <a:cs typeface="+mn-cs"/>
            </a:endParaRPr>
          </a:p>
          <a:p>
            <a:pPr marL="114300" indent="-342900" eaLnBrk="1" hangingPunct="1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</a:pPr>
            <a:endParaRPr lang="en-US" sz="2200">
              <a:latin typeface="+mn-lt"/>
              <a:ea typeface="+mn-ea"/>
              <a:cs typeface="+mn-cs"/>
            </a:endParaRPr>
          </a:p>
          <a:p>
            <a:pPr marL="114300" indent="-3429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endParaRPr lang="en-US" sz="2200">
              <a:latin typeface="+mn-lt"/>
              <a:ea typeface="+mn-ea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sz="2200">
              <a:latin typeface="+mn-lt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9AC4D8D-CA50-4344-B436-69B031CBC4D0}"/>
              </a:ext>
            </a:extLst>
          </p:cNvPr>
          <p:cNvSpPr txBox="1">
            <a:spLocks/>
          </p:cNvSpPr>
          <p:nvPr/>
        </p:nvSpPr>
        <p:spPr bwMode="auto">
          <a:xfrm>
            <a:off x="-561379" y="1812133"/>
            <a:ext cx="5155791" cy="180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21" tIns="38261" rIns="76521" bIns="38261"/>
          <a:lstStyle>
            <a:lvl1pPr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lnSpc>
                <a:spcPct val="120000"/>
              </a:lnSpc>
              <a:spcAft>
                <a:spcPts val="600"/>
              </a:spcAft>
            </a:pPr>
            <a:r>
              <a:rPr lang="de-DE" sz="1600" b="1">
                <a:latin typeface="Arial" pitchFamily="34" charset="0"/>
                <a:cs typeface="Arial" pitchFamily="34" charset="0"/>
              </a:rPr>
              <a:t>LAVYLITES  – Es geht um dich.</a:t>
            </a:r>
          </a:p>
          <a:p>
            <a:pPr algn="ctr" eaLnBrk="1" hangingPunct="1">
              <a:lnSpc>
                <a:spcPct val="120000"/>
              </a:lnSpc>
              <a:spcAft>
                <a:spcPts val="600"/>
              </a:spcAft>
            </a:pPr>
            <a:r>
              <a:rPr lang="de-DE" sz="1400">
                <a:latin typeface="Arial" pitchFamily="34" charset="0"/>
                <a:cs typeface="Arial" pitchFamily="34" charset="0"/>
              </a:rPr>
              <a:t>Deinen Körper, deinen Geist,</a:t>
            </a:r>
            <a:br>
              <a:rPr lang="de-DE" sz="1400">
                <a:latin typeface="Arial" pitchFamily="34" charset="0"/>
                <a:cs typeface="Arial" pitchFamily="34" charset="0"/>
              </a:rPr>
            </a:br>
            <a:r>
              <a:rPr lang="de-DE" sz="1400">
                <a:latin typeface="Arial" pitchFamily="34" charset="0"/>
                <a:cs typeface="Arial" pitchFamily="34" charset="0"/>
              </a:rPr>
              <a:t>deine Zellen, dein selbstbestimmtes &amp;</a:t>
            </a:r>
            <a:br>
              <a:rPr lang="de-DE" sz="1400">
                <a:latin typeface="Arial" pitchFamily="34" charset="0"/>
                <a:cs typeface="Arial" pitchFamily="34" charset="0"/>
              </a:rPr>
            </a:br>
            <a:r>
              <a:rPr lang="de-DE" sz="1400">
                <a:latin typeface="Arial" pitchFamily="34" charset="0"/>
                <a:cs typeface="Arial" pitchFamily="34" charset="0"/>
              </a:rPr>
              <a:t> finanziell freies Leben!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endParaRPr lang="de-DE" sz="2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endParaRPr lang="de-DE" sz="2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40D106E-E107-664C-8B4B-07D733C0E858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23720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9990645-ED87-1B46-8062-FD91AE352DA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F8887D-0247-3A47-B23F-751E76C86A47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Vitapenta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Vitamin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Versorgung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3D160-A945-F74D-BDCC-B6E4F37072BC}"/>
              </a:ext>
            </a:extLst>
          </p:cNvPr>
          <p:cNvSpPr txBox="1">
            <a:spLocks/>
          </p:cNvSpPr>
          <p:nvPr/>
        </p:nvSpPr>
        <p:spPr>
          <a:xfrm>
            <a:off x="368808" y="848126"/>
            <a:ext cx="8368363" cy="27463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PRODUKTE FÜR DIE VITAMIN- UND MINERALSTOFFVERSORGUNG</a:t>
            </a:r>
          </a:p>
        </p:txBody>
      </p:sp>
      <p:sp>
        <p:nvSpPr>
          <p:cNvPr id="9" name="Footer Text">
            <a:extLst>
              <a:ext uri="{FF2B5EF4-FFF2-40B4-BE49-F238E27FC236}">
                <a16:creationId xmlns:a16="http://schemas.microsoft.com/office/drawing/2014/main" id="{6552EF31-C6CF-3840-9D9C-2943E0313E48}"/>
              </a:ext>
            </a:extLst>
          </p:cNvPr>
          <p:cNvSpPr txBox="1"/>
          <p:nvPr/>
        </p:nvSpPr>
        <p:spPr>
          <a:xfrm>
            <a:off x="304800" y="1962150"/>
            <a:ext cx="4038600" cy="21201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Vitaminspeicher auffüllen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Wohlbefinden &amp; Stimmung energiegeladener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Prävention &amp; Regeneration Gesundheitszustand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B05A1A-AC9A-2244-BCAE-7A2AF84675E8}"/>
              </a:ext>
            </a:extLst>
          </p:cNvPr>
          <p:cNvSpPr txBox="1"/>
          <p:nvPr/>
        </p:nvSpPr>
        <p:spPr>
          <a:xfrm>
            <a:off x="304800" y="1547275"/>
            <a:ext cx="669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VITAPENTA MULTI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C7A9BBE-DFD1-49B9-99AD-243F8774B3B5}"/>
              </a:ext>
            </a:extLst>
          </p:cNvPr>
          <p:cNvSpPr txBox="1"/>
          <p:nvPr/>
        </p:nvSpPr>
        <p:spPr>
          <a:xfrm>
            <a:off x="457200" y="3436015"/>
            <a:ext cx="358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>
                <a:latin typeface="Arial" panose="020B0604020202020204" pitchFamily="34" charset="0"/>
                <a:cs typeface="Arial" panose="020B0604020202020204" pitchFamily="34" charset="0"/>
              </a:rPr>
              <a:t>Vitamine, Mineralien, Makronährstoffen, 2 Stück decken Vitaminbedarf/Tag </a:t>
            </a:r>
          </a:p>
        </p:txBody>
      </p:sp>
      <p:pic>
        <p:nvPicPr>
          <p:cNvPr id="15" name="Picture 2" descr="Vitapenta Multivitamin Gummies">
            <a:extLst>
              <a:ext uri="{FF2B5EF4-FFF2-40B4-BE49-F238E27FC236}">
                <a16:creationId xmlns:a16="http://schemas.microsoft.com/office/drawing/2014/main" id="{01908479-2FDA-5FFC-5DCA-C9C5B0039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52550"/>
            <a:ext cx="3537434" cy="25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0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Zellregenerationskonzept</a:t>
            </a:r>
            <a:endParaRPr lang="en-US" sz="240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361732"/>
            <a:ext cx="4343400" cy="18836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Zellenergieerhöhung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Aktivierung der Selbstregulation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Zellen in ihren gesunden Urzustand zurückbringen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Innere Ruhe und Ausgleich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Verjüngung &amp; Vitalität 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KANN MAN AUS EIGENER KRAFT EIN GESUNDES UND ZUFRIEDENES LEBEN BIS INS HOHE ALTER FÜHREN ?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0BFB4B7-4A10-46D5-A1F6-D8721BC8ADA2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pic>
        <p:nvPicPr>
          <p:cNvPr id="5" name="Grafik 4" descr="Ein Bild, das Tier enthält.&#10;&#10;Automatisch generierte Beschreibung">
            <a:extLst>
              <a:ext uri="{FF2B5EF4-FFF2-40B4-BE49-F238E27FC236}">
                <a16:creationId xmlns:a16="http://schemas.microsoft.com/office/drawing/2014/main" id="{775A15CE-4451-4622-84DC-0A53168AAA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2"/>
          <a:stretch/>
        </p:blipFill>
        <p:spPr>
          <a:xfrm>
            <a:off x="5663263" y="1505643"/>
            <a:ext cx="3086100" cy="21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7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63CFE77-6171-9D48-9CEC-20AE128F6E5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CBF7C91-A2C2-AF4E-950C-478BD2C300E1}"/>
              </a:ext>
            </a:extLst>
          </p:cNvPr>
          <p:cNvSpPr txBox="1"/>
          <p:nvPr/>
        </p:nvSpPr>
        <p:spPr>
          <a:xfrm>
            <a:off x="152400" y="361950"/>
            <a:ext cx="526304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deinen Gastgeber</a:t>
            </a:r>
          </a:p>
          <a:p>
            <a:endParaRPr lang="de-DE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- Einladungslink zum Einkaufspreis</a:t>
            </a:r>
          </a:p>
          <a:p>
            <a:endParaRPr lang="de-D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/>
              <a:t> </a:t>
            </a:r>
          </a:p>
          <a:p>
            <a:endParaRPr lang="de-DE"/>
          </a:p>
          <a:p>
            <a:r>
              <a:rPr lang="de-DE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Kunde registrieren</a:t>
            </a:r>
          </a:p>
          <a:p>
            <a:endParaRPr lang="de-DE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kostenlos anmelden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online bestellen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Ware wird innerhalb von 3-4 Werktagen geliefert</a:t>
            </a:r>
          </a:p>
        </p:txBody>
      </p:sp>
      <p:pic>
        <p:nvPicPr>
          <p:cNvPr id="5" name="Grafik 4" descr="Ein Bild, das Text, alt, Outdoorobjekt enthält.&#10;&#10;Automatisch generierte Beschreibung">
            <a:extLst>
              <a:ext uri="{FF2B5EF4-FFF2-40B4-BE49-F238E27FC236}">
                <a16:creationId xmlns:a16="http://schemas.microsoft.com/office/drawing/2014/main" id="{83F3C335-C7D7-E84B-8D49-D3753DE1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92" y="187187"/>
            <a:ext cx="2928641" cy="38862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6AD9DD-5BB4-6440-BA49-C3D4BFA36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99" y="1352550"/>
            <a:ext cx="2646026" cy="18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60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ED273486-E159-5043-844B-31C34458D368}"/>
              </a:ext>
            </a:extLst>
          </p:cNvPr>
          <p:cNvSpPr txBox="1"/>
          <p:nvPr/>
        </p:nvSpPr>
        <p:spPr>
          <a:xfrm>
            <a:off x="546319" y="698168"/>
            <a:ext cx="207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Pack </a:t>
            </a:r>
            <a:r>
              <a:rPr lang="de-DE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</a:t>
            </a:r>
            <a:endParaRPr lang="de-DE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B4D5E3C-E43C-9C47-B850-3B1D8995FF61}"/>
              </a:ext>
            </a:extLst>
          </p:cNvPr>
          <p:cNvSpPr txBox="1"/>
          <p:nvPr/>
        </p:nvSpPr>
        <p:spPr>
          <a:xfrm>
            <a:off x="3733800" y="2694404"/>
            <a:ext cx="539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600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4EBAE4B-B23E-8349-B5B9-EE1A8947F727}"/>
              </a:ext>
            </a:extLst>
          </p:cNvPr>
          <p:cNvSpPr txBox="1"/>
          <p:nvPr/>
        </p:nvSpPr>
        <p:spPr>
          <a:xfrm>
            <a:off x="6126041" y="2186573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6000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4AFCB397-FD20-3044-83AE-3C9991D44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525" y="1292944"/>
            <a:ext cx="2251287" cy="20679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50923BB-1C9C-4342-A599-AB2696A24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3" y="1022535"/>
            <a:ext cx="2711450" cy="23383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B7DC130-8F89-384C-8487-A4219AC943BB}"/>
              </a:ext>
            </a:extLst>
          </p:cNvPr>
          <p:cNvSpPr txBox="1"/>
          <p:nvPr/>
        </p:nvSpPr>
        <p:spPr>
          <a:xfrm>
            <a:off x="3157143" y="69816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 Home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2D8BB5F-4BCB-A84B-A76C-039527792322}"/>
              </a:ext>
            </a:extLst>
          </p:cNvPr>
          <p:cNvSpPr txBox="1"/>
          <p:nvPr/>
        </p:nvSpPr>
        <p:spPr>
          <a:xfrm>
            <a:off x="6126041" y="698168"/>
            <a:ext cx="124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 Total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D66B378-D42A-654D-94DA-B820DBDC084A}"/>
              </a:ext>
            </a:extLst>
          </p:cNvPr>
          <p:cNvSpPr txBox="1"/>
          <p:nvPr/>
        </p:nvSpPr>
        <p:spPr>
          <a:xfrm>
            <a:off x="3301696" y="3214062"/>
            <a:ext cx="10294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500€ netto</a:t>
            </a:r>
            <a:b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C71751-AAA2-174A-8F5A-50D244FE8029}"/>
              </a:ext>
            </a:extLst>
          </p:cNvPr>
          <p:cNvSpPr txBox="1"/>
          <p:nvPr/>
        </p:nvSpPr>
        <p:spPr>
          <a:xfrm>
            <a:off x="6213326" y="3305834"/>
            <a:ext cx="11288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1500€ netto</a:t>
            </a:r>
            <a:b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0AB26B-58B5-0D45-8114-80E08D4392F0}"/>
              </a:ext>
            </a:extLst>
          </p:cNvPr>
          <p:cNvSpPr txBox="1"/>
          <p:nvPr/>
        </p:nvSpPr>
        <p:spPr>
          <a:xfrm>
            <a:off x="743518" y="3220922"/>
            <a:ext cx="11288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1000€ netto</a:t>
            </a:r>
          </a:p>
          <a:p>
            <a:b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360E28F-6FD5-DE4F-A2CD-089C9CA8E156}"/>
              </a:ext>
            </a:extLst>
          </p:cNvPr>
          <p:cNvSpPr txBox="1"/>
          <p:nvPr/>
        </p:nvSpPr>
        <p:spPr>
          <a:xfrm>
            <a:off x="3268435" y="4445332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/>
              <a:t>Rabatt: 21.73%</a:t>
            </a:r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4F453DD-F640-3641-89E2-9774E30B185B}"/>
              </a:ext>
            </a:extLst>
          </p:cNvPr>
          <p:cNvSpPr txBox="1"/>
          <p:nvPr/>
        </p:nvSpPr>
        <p:spPr>
          <a:xfrm>
            <a:off x="6213326" y="4479438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/>
              <a:t>Rabatt: 25.03%</a:t>
            </a:r>
            <a:endParaRPr lang="de-DE"/>
          </a:p>
        </p:txBody>
      </p:sp>
      <p:pic>
        <p:nvPicPr>
          <p:cNvPr id="1026" name="Picture 2" descr="Business Pack Giga">
            <a:extLst>
              <a:ext uri="{FF2B5EF4-FFF2-40B4-BE49-F238E27FC236}">
                <a16:creationId xmlns:a16="http://schemas.microsoft.com/office/drawing/2014/main" id="{B775F904-8189-C004-5D51-96D46E45B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4" y="1292944"/>
            <a:ext cx="2325056" cy="194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B998DAC-5F54-4ED6-49B4-F3E80D55EF07}"/>
              </a:ext>
            </a:extLst>
          </p:cNvPr>
          <p:cNvSpPr txBox="1"/>
          <p:nvPr/>
        </p:nvSpPr>
        <p:spPr>
          <a:xfrm>
            <a:off x="291353" y="4425155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/>
              <a:t>Rabatt: 21.64%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03951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drinnen, darstellend enthält.&#10;&#10;Automatisch generierte Beschreibung">
            <a:extLst>
              <a:ext uri="{FF2B5EF4-FFF2-40B4-BE49-F238E27FC236}">
                <a16:creationId xmlns:a16="http://schemas.microsoft.com/office/drawing/2014/main" id="{26F53D26-D618-4A6B-B602-42268CCB4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42"/>
            <a:ext cx="9144000" cy="31242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6E1EE3E-DA7A-CF4E-8600-CABEF05C98C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6B89608-C367-AF45-B792-C7723ABA98A5}"/>
              </a:ext>
            </a:extLst>
          </p:cNvPr>
          <p:cNvSpPr txBox="1">
            <a:spLocks/>
          </p:cNvSpPr>
          <p:nvPr/>
        </p:nvSpPr>
        <p:spPr>
          <a:xfrm>
            <a:off x="387818" y="3382465"/>
            <a:ext cx="8368363" cy="4953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de-DE" sz="2500" b="1">
                <a:latin typeface="Arial" panose="020B0604020202020204" pitchFamily="34" charset="0"/>
                <a:cs typeface="Arial" panose="020B0604020202020204" pitchFamily="34" charset="0"/>
              </a:rPr>
              <a:t>ÜBER UNSERE PRODUKTE SPRICHT MAN GERNE..</a:t>
            </a:r>
          </a:p>
        </p:txBody>
      </p:sp>
    </p:spTree>
    <p:extLst>
      <p:ext uri="{BB962C8B-B14F-4D97-AF65-F5344CB8AC3E}">
        <p14:creationId xmlns:p14="http://schemas.microsoft.com/office/powerpoint/2010/main" val="24476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0BD58BF-578B-402E-B9DA-AFD1C52DF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DF2EF58-D921-4E5D-8323-C401349D504A}"/>
              </a:ext>
            </a:extLst>
          </p:cNvPr>
          <p:cNvSpPr txBox="1"/>
          <p:nvPr/>
        </p:nvSpPr>
        <p:spPr>
          <a:xfrm>
            <a:off x="1371600" y="238708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009900"/>
                </a:solidFill>
              </a:rPr>
              <a:t>Erfahrungen sammeln</a:t>
            </a:r>
            <a:endParaRPr lang="de-AT" b="1">
              <a:solidFill>
                <a:srgbClr val="0099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C55695-69B3-4BD3-A868-13F23ABF1F27}"/>
              </a:ext>
            </a:extLst>
          </p:cNvPr>
          <p:cNvSpPr txBox="1"/>
          <p:nvPr/>
        </p:nvSpPr>
        <p:spPr>
          <a:xfrm>
            <a:off x="152400" y="339209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Geringe Investition</a:t>
            </a:r>
            <a:endParaRPr lang="de-AT" b="1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F57E448-5F4A-412E-9BE0-4B20154F43F5}"/>
              </a:ext>
            </a:extLst>
          </p:cNvPr>
          <p:cNvSpPr txBox="1"/>
          <p:nvPr/>
        </p:nvSpPr>
        <p:spPr>
          <a:xfrm>
            <a:off x="5943600" y="286904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rgbClr val="473EFC"/>
                </a:solidFill>
              </a:rPr>
              <a:t>Stetig wachsendes Einkommen</a:t>
            </a:r>
            <a:endParaRPr lang="de-AT" sz="1600" b="1">
              <a:solidFill>
                <a:srgbClr val="473EFC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7089CF5-C8A7-40B9-833E-92D4DF601DC5}"/>
              </a:ext>
            </a:extLst>
          </p:cNvPr>
          <p:cNvSpPr txBox="1"/>
          <p:nvPr/>
        </p:nvSpPr>
        <p:spPr>
          <a:xfrm>
            <a:off x="3200400" y="175140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00B0F0"/>
                </a:solidFill>
              </a:rPr>
              <a:t>Chance erkennen</a:t>
            </a:r>
            <a:endParaRPr lang="de-AT" b="1">
              <a:solidFill>
                <a:srgbClr val="00B0F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40D80F2-E78F-495A-B6D6-91940FED6209}"/>
              </a:ext>
            </a:extLst>
          </p:cNvPr>
          <p:cNvSpPr txBox="1"/>
          <p:nvPr/>
        </p:nvSpPr>
        <p:spPr>
          <a:xfrm>
            <a:off x="5029200" y="111573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942092"/>
                </a:solidFill>
              </a:rPr>
              <a:t>Teamwork</a:t>
            </a:r>
            <a:endParaRPr lang="de-AT" b="1">
              <a:solidFill>
                <a:srgbClr val="942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2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135FEC-F7CF-374C-B6A8-295BD5C23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8145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8DB5921-B518-1F40-9535-4865EDE5E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1"/>
            <a:ext cx="9144000" cy="51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8928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05CDDFA-0AD2-B740-9855-23C201A3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7ADC8FB-34E9-1046-95F4-625D657F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5A5A-8CE7-42F1-AF53-667D95DD792D}" type="slidenum">
              <a:rPr lang="de-DE" smtClean="0"/>
              <a:t>38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A0AFF7-D6B1-804E-AF6F-FA338B682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8"/>
            <a:ext cx="9143999" cy="540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54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drinnen, darstellend enthält.&#10;&#10;Automatisch generierte Beschreibung">
            <a:extLst>
              <a:ext uri="{FF2B5EF4-FFF2-40B4-BE49-F238E27FC236}">
                <a16:creationId xmlns:a16="http://schemas.microsoft.com/office/drawing/2014/main" id="{26F53D26-D618-4A6B-B602-42268CCB4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89" y="0"/>
            <a:ext cx="8880271" cy="353486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6E1EE3E-DA7A-CF4E-8600-CABEF05C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6B89608-C367-AF45-B792-C7723ABA98A5}"/>
              </a:ext>
            </a:extLst>
          </p:cNvPr>
          <p:cNvSpPr txBox="1">
            <a:spLocks/>
          </p:cNvSpPr>
          <p:nvPr/>
        </p:nvSpPr>
        <p:spPr>
          <a:xfrm>
            <a:off x="387818" y="3797802"/>
            <a:ext cx="8368363" cy="4503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de-DE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 LAVYLITES SPRICHT MAN GERNE…</a:t>
            </a:r>
          </a:p>
        </p:txBody>
      </p:sp>
    </p:spTree>
    <p:extLst>
      <p:ext uri="{BB962C8B-B14F-4D97-AF65-F5344CB8AC3E}">
        <p14:creationId xmlns:p14="http://schemas.microsoft.com/office/powerpoint/2010/main" val="5437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C23EDE9-5D25-40F4-9565-061E41415BF2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SCHWINGUNGSKILLER</a:t>
            </a:r>
          </a:p>
        </p:txBody>
      </p:sp>
      <p:pic>
        <p:nvPicPr>
          <p:cNvPr id="26" name="Bild 3" descr="shutterstock_226953583.jpg">
            <a:extLst>
              <a:ext uri="{FF2B5EF4-FFF2-40B4-BE49-F238E27FC236}">
                <a16:creationId xmlns:a16="http://schemas.microsoft.com/office/drawing/2014/main" id="{9874BA49-E1B5-4D6B-9969-95A11E0D3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299" y="1275078"/>
            <a:ext cx="1920240" cy="15515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5" name="Bild 4" descr="shutterstock_207438208.jpeg">
            <a:extLst>
              <a:ext uri="{FF2B5EF4-FFF2-40B4-BE49-F238E27FC236}">
                <a16:creationId xmlns:a16="http://schemas.microsoft.com/office/drawing/2014/main" id="{CA82D899-F030-4558-8E9C-61E635898F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281" y="3024572"/>
            <a:ext cx="1920242" cy="15596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4" name="Bild 6" descr="shutterstock_260910146.jpg">
            <a:extLst>
              <a:ext uri="{FF2B5EF4-FFF2-40B4-BE49-F238E27FC236}">
                <a16:creationId xmlns:a16="http://schemas.microsoft.com/office/drawing/2014/main" id="{C4AB2839-A8D0-4A23-BE9E-E08B7C7ADF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283" y="1275078"/>
            <a:ext cx="1920240" cy="15596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3" name="Bild 7" descr="Fotolia_11326106_M.jpeg">
            <a:extLst>
              <a:ext uri="{FF2B5EF4-FFF2-40B4-BE49-F238E27FC236}">
                <a16:creationId xmlns:a16="http://schemas.microsoft.com/office/drawing/2014/main" id="{4C9A5D21-92F7-4998-899C-6B453AA99B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265" y="3025844"/>
            <a:ext cx="1920241" cy="15596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2" name="Bild 2" descr="shutterstock_158845502.jpg">
            <a:extLst>
              <a:ext uri="{FF2B5EF4-FFF2-40B4-BE49-F238E27FC236}">
                <a16:creationId xmlns:a16="http://schemas.microsoft.com/office/drawing/2014/main" id="{2ED93158-CCD2-456B-AECB-3C1634271D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49" y="3025844"/>
            <a:ext cx="1920240" cy="15596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1" name="Grafik 18">
            <a:extLst>
              <a:ext uri="{FF2B5EF4-FFF2-40B4-BE49-F238E27FC236}">
                <a16:creationId xmlns:a16="http://schemas.microsoft.com/office/drawing/2014/main" id="{A5446090-A880-4BF9-BEF6-F6D23165CA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267" y="1283270"/>
            <a:ext cx="1920240" cy="15596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DA89DC1-24E5-4A0C-BD51-A2BEF3E9BC20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9" y="1276350"/>
            <a:ext cx="1920240" cy="155969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62" name="Rectangle 61"/>
          <p:cNvSpPr/>
          <p:nvPr/>
        </p:nvSpPr>
        <p:spPr>
          <a:xfrm>
            <a:off x="400249" y="4219778"/>
            <a:ext cx="1920240" cy="36576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Nebenwirkungen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820299" y="3025844"/>
            <a:ext cx="1929063" cy="15596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All diese Belastungen</a:t>
            </a:r>
          </a:p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bringen unsere </a:t>
            </a:r>
          </a:p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biologische</a:t>
            </a:r>
            <a:r>
              <a:rPr kumimoji="0" lang="de-DE" sz="125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 Ordnung durcheinander.</a:t>
            </a:r>
            <a:endParaRPr kumimoji="0" lang="de-DE" sz="1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540266" y="4219778"/>
            <a:ext cx="1920240" cy="365760"/>
          </a:xfrm>
          <a:prstGeom prst="rect">
            <a:avLst/>
          </a:prstGeom>
          <a:solidFill>
            <a:srgbClr val="FF624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Stress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680283" y="4219778"/>
            <a:ext cx="1920240" cy="36576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Umweltbelastung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00249" y="2470284"/>
            <a:ext cx="1920240" cy="365760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Geldmangel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820300" y="2470284"/>
            <a:ext cx="1920240" cy="365760"/>
          </a:xfrm>
          <a:prstGeom prst="rect">
            <a:avLst/>
          </a:prstGeom>
          <a:solidFill>
            <a:srgbClr val="FF877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Elektrosmog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540266" y="2470284"/>
            <a:ext cx="1920240" cy="365760"/>
          </a:xfrm>
          <a:prstGeom prst="rect">
            <a:avLst/>
          </a:prstGeom>
          <a:solidFill>
            <a:srgbClr val="FF624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Gift in </a:t>
            </a: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Kosmetik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680283" y="2470284"/>
            <a:ext cx="1920240" cy="36576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Denaturierte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Nahrung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29DD5020-BFB7-4B59-BB5D-CD59E1EC50B4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534400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Einflüsse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Eigenschwingung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ausbalancieren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94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6"/>
          <p:cNvSpPr>
            <a:extLst>
              <a:ext uri="smNativeData">
                <pr:smNativeData xmlns="" xmlns:p14="http://schemas.microsoft.com/office/powerpoint/2010/main" xmlns:pr="smNativeData" val="SMDATA_13_+WCCXRMAAAAlAAAAZAAAAE0AAAAAUAAAAFAAAABQAAAAUAAAAAAAAAABAAAAAAAAAAEAAABQAAAAAAAAAAAA4D8AAAAAAADgPwAAAAAAAOA/AAAAAAAA4D8AAAAAAADgPwAAAAAAAOA/AAAAAAAA4D8AAAAAAADgPwAAAAAAAOA/AAAAAAAA4D8CAAAAjAAAAAAAAAAAAAAAA2XA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3uAKAAAAACgAAAAoAAAAZAAAAGQAAAAAAAAAzMzMAAAAAABQAAAAUAAAAGQAAABkAAAAAAAAABcAAAAUAAAAAAAAAAAAAAD/fwAA/38AAAAAAAAJAAAABAAAAEKZZWwMAAAAEAAAAAAAAAAAAAAAAAAAAAAAAAAeAAAAaAAAAAAAAAAAAAAAAAAAAAAAAAAAAAAAECcAABAnAAAAAAAAAAAAAAAAAAAAAAAAAAAAAAAAAAAAAAAAAAAAABQAAAAAAAAAwMD/AAAAAABkAAAAMgAAAAAAAABkAAAAAAAAAH9/fwAKAAAAHwAAAFQAAAADZcAF////AQAAAAAAAAAAAAAAAAAAAAAAAAAAAAAAAAAAAAAAAAAAAAAAAn9/fwDc3uADzMzMAMDA/wB/f38AAAAAAAAAAAAAAAAAAAAAAAAAAAAhAAAAGAAAABQAAACpBgAAaAUAABlJAACyCQAAECAAACYAAAAIAAAA//////////8="/>
              </a:ext>
            </a:extLst>
          </p:cNvSpPr>
          <p:nvPr/>
        </p:nvSpPr>
        <p:spPr>
          <a:xfrm>
            <a:off x="1295400" y="403046"/>
            <a:ext cx="5714888" cy="3689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6881" tIns="26881" rIns="26881" bIns="26881" numCol="1" spcCol="215900" anchor="ctr"/>
          <a:lstStyle/>
          <a:p>
            <a:pPr algn="just" defTabSz="240942">
              <a:defRPr lang="de-de"/>
            </a:pPr>
            <a:r>
              <a:rPr lang="de-de" sz="2400">
                <a:solidFill>
                  <a:srgbClr val="07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Weiterempfehlung ist die beste Werbung!</a:t>
            </a:r>
          </a:p>
        </p:txBody>
      </p:sp>
      <p:pic>
        <p:nvPicPr>
          <p:cNvPr id="3" name="Bild 1" descr="shutterstock_116743948.jpg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+WCCXRMAAAAlAAAAEQAAAC0AAAAAkAAAAEgAAACQAAAASAAAAAAAAAAAAAAAAAAAAAEAAABQAAAAAAAAAAAA4D8AAAAAAADgPwAAAAAAAOA/AAAAAAAA4D8AAAAAAADgPwAAAAAAAOA/AAAAAAAA4D8AAAAAAADgPwAAAAAAAOA/AAAAAAAA4D8CAAAAjAAAAAAAAAAAAAAAA2XA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AAAAAMgAAAI0AAACNAAAAZAAAAGQAAAAAAAAAy8vLADIAAACNAAAAjQ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BkAAAAAAAAAMDA/wAAAAAAAAAAAAAAAAAAAAAAZAAAAAAAAAB/f38ACgAAAB8AAABUAAAAA2XABf///wEAAAAAAAAAAAAAAAAAAAAAAAAAAAAAAAAAAAAAAAAAAAAAAAJ/f38AAAAAAMvLywDAwP8Af39/AAAAAAAAAAAAAAAAAP///wAAAAAAIQAAABgAAAAUAAAAqQYAAIgNAAAZSQAAejg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714220" y="1163945"/>
            <a:ext cx="5714888" cy="3694113"/>
          </a:xfrm>
          <a:prstGeom prst="rect">
            <a:avLst/>
          </a:prstGeom>
          <a:noFill/>
          <a:ln>
            <a:noFill/>
          </a:ln>
          <a:effectLst>
            <a:outerShdw blurRad="63500" dist="126622" dir="2700000" algn="tl">
              <a:srgbClr val="000000">
                <a:alpha val="50000"/>
              </a:srgbClr>
            </a:outerShdw>
          </a:effectLst>
        </p:spPr>
      </p:pic>
      <p:sp>
        <p:nvSpPr>
          <p:cNvPr id="4" name="Shape 266"/>
          <p:cNvSpPr>
            <a:extLst>
              <a:ext uri="smNativeData">
                <pr:smNativeData xmlns="" xmlns:p14="http://schemas.microsoft.com/office/powerpoint/2010/main" xmlns:pr="smNativeData" val="SMDATA_13_+WCCXRMAAAAlAAAAZAAAAE0AAAAAUAAAAFAAAABQAAAAUAAAAAAAAAABAAAAAAAAAAEAAABQAAAAAAAAAAAA4D8AAAAAAADgPwAAAAAAAOA/AAAAAAAA4D8AAAAAAADgPwAAAAAAAOA/AAAAAAAA4D8AAAAAAADgPwAAAAAAAOA/AAAAAAAA4D8CAAAAjAAAAAAAAAAAAAAAA2XA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3uAKAAAAACgAAAAoAAAAZAAAAGQAAAAAAAAAzMzMAAAAAABQAAAAUAAAAGQAAABkAAAAAAAAABcAAAAUAAAAAAAAAAAAAAD/fwAA/38AAAAAAAAJAAAABAAAAPC9/pEMAAAAEAAAAAAAAAAAAAAAAAAAAAAAAAAeAAAAaAAAAAAAAAAAAAAAAAAAAAAAAAAAAAAAECcAABAnAAAAAAAAAAAAAAAAAAAAAAAAAAAAAAAAAAAAAAAAAAAAABQAAAAAAAAAwMD/AAAAAABkAAAAMgAAAAAAAABkAAAAAAAAAH9/fwAKAAAAHwAAAFQAAAADZcAF////AQAAAAAAAAAAAAAAAAAAAAAAAAAAAAAAAAAAAAAAAAAAAAAAAn9/fwDc3uADzMzMAMDA/wB/f38AAAAAAAAAAAAAAAAAAAAAAAAAAAAhAAAAGAAAABQAAADgCAAAKTMAAFBLAABwNgAAECAAACYAAAAIAAAA//////////8="/>
              </a:ext>
            </a:extLst>
          </p:cNvSpPr>
          <p:nvPr/>
        </p:nvSpPr>
        <p:spPr>
          <a:xfrm>
            <a:off x="1904739" y="4400746"/>
            <a:ext cx="5714888" cy="28191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6881" tIns="26881" rIns="26881" bIns="26881" numCol="1" spcCol="215900" anchor="ctr"/>
          <a:lstStyle/>
          <a:p>
            <a:pPr algn="just" defTabSz="240942">
              <a:defRPr lang="de-de"/>
            </a:pPr>
            <a:r>
              <a:rPr lang="de-de" sz="1482">
                <a:solidFill>
                  <a:srgbClr val="595959"/>
                </a:solidFill>
                <a:latin typeface="Century Gothic" pitchFamily="2" charset="0"/>
                <a:ea typeface="ＭＳ Ｐゴシック" charset="0"/>
                <a:cs typeface="Century Gothic" pitchFamily="2" charset="0"/>
              </a:rPr>
              <a:t>Network-Marketing (NWM)</a:t>
            </a:r>
          </a:p>
        </p:txBody>
      </p:sp>
      <p:sp>
        <p:nvSpPr>
          <p:cNvPr id="5" name="Textfeld 6"/>
          <p:cNvSpPr>
            <a:extLst>
              <a:ext uri="smNativeData">
                <pr:smNativeData xmlns="" xmlns:p14="http://schemas.microsoft.com/office/powerpoint/2010/main" xmlns:pr="smNativeData" val="SMDATA_13_+WCCXRMAAAAlAAAAZAAAAE0AAAAAUAAAAFAAAABQAAAAUAAAAAAAAAABAAAAAwAAAAEAAABQAAAAAAAAAAAA4D8AAAAAAADgPwAAAAAAAOA/AAAAAAAA4D8AAAAAAADgPwAAAAAAAOA/AAAAAAAA4D8AAAAAAADgPwAAAAAAAOA/AAAAAAAA4D8CAAAAjAAAAAAAAAAAAAAAA2XA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3uAKAAAAACgAAAAoAAAAZAAAAGQAAAAAAAAAzMzMAAAAAABQAAAAUAAAAGQAAABkAAAAAAAAABcAAAAUAAAAAAAAAAAAAAD/fwAA/38AAAAAAAAJAAAABAAAAP6V1i8MAAAAEAAAAAAAAAAAAAAAAAAAAAAAAAAeAAAAaAAAAAAAAAAAAAAAAAAAAAAAAAAAAAAAECcAABAnAAAAAAAAAAAAAAAAAAAAAAAAAAAAAAAAAAAAAAAAAAAAABQAAAAAAAAAwMD/AAAAAABkAAAAMgAAAAAAAABkAAAAAAAAAH9/fwAKAAAAHwAAAFQAAAADZcAF////AQAAAAAAAAAAAAAAAAAAAAAAAAAAAAAAAAAAAAAAAAAAAAAAAn9/fwDc3uADzMzMAMDA/wB/f38AAAAAAAAAAAAAAAAAAAAAAAAAAAAhAAAAGAAAABQAAAAbSQAAVi4AAK9KAAB6OAAAECAAACYAAAAIAAAA//////////8="/>
              </a:ext>
            </a:extLst>
          </p:cNvSpPr>
          <p:nvPr/>
        </p:nvSpPr>
        <p:spPr>
          <a:xfrm>
            <a:off x="7429780" y="3985771"/>
            <a:ext cx="135749" cy="872287"/>
          </a:xfrm>
          <a:prstGeom prst="rect">
            <a:avLst/>
          </a:prstGeom>
          <a:noFill/>
          <a:ln>
            <a:noFill/>
          </a:ln>
          <a:effectLst/>
        </p:spPr>
        <p:txBody>
          <a:bodyPr vert="vert270" wrap="none" lIns="26881" tIns="26881" rIns="26881" bIns="26881" numCol="1" spcCol="215900" anchor="ctr"/>
          <a:lstStyle/>
          <a:p>
            <a:pPr algn="ctr" defTabSz="309159">
              <a:defRPr lang="de-de"/>
            </a:pPr>
            <a:r>
              <a:rPr lang="de-de" sz="529">
                <a:solidFill>
                  <a:srgbClr val="595959"/>
                </a:solidFill>
                <a:latin typeface="Century Gothic" pitchFamily="2" charset="0"/>
                <a:ea typeface="Gill Sans" charset="0"/>
                <a:cs typeface="Century Gothic" pitchFamily="2" charset="0"/>
              </a:rPr>
              <a:t>© shutterstock 116743948 </a:t>
            </a:r>
          </a:p>
        </p:txBody>
      </p:sp>
    </p:spTree>
    <p:extLst>
      <p:ext uri="{BB962C8B-B14F-4D97-AF65-F5344CB8AC3E}">
        <p14:creationId xmlns:p14="http://schemas.microsoft.com/office/powerpoint/2010/main" val="11688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6478">
        <p:fade/>
        <p:extLst>
          <p:ext uri="smNativeData">
            <pr:smNativeData xmlns="" xmlns:pr="smNativeData" val="+WCCXQAAAAC8AgAAAAAAAAYAAAAAAAAAzjMGAAAAAAABAAAAAQAAAAAAAAAAAAAAAAAAAAAAAAAAAAAA"/>
          </p:ext>
        </p:extLst>
      </p:transition>
    </mc:Choice>
    <mc:Fallback xmlns="">
      <p:transition spd="med" advTm="406478">
        <p:fade/>
        <p:extLst>
          <p:ext uri="smNativeData">
            <pr:smNativeData xmlns:pr="smNativeData" xmlns:p14="http://schemas.microsoft.com/office/powerpoint/2010/main" xmlns="" val="+WCCXQAAAAC8AgAAAAAAAAYAAAAAAAAAzjMGAAAAAAAB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  <p:extLst>
      <p:ext uri="smNativeData">
        <pr:smNativeData xmlns="" xmlns:p14="http://schemas.microsoft.com/office/powerpoint/2010/main" xmlns:pr="smNativeData" val="+WCCXQEAAAAFAAAA/////wEAAAABAAAAAAAAAAAAAAAAAAAAAAAAAA=="/>
      </p:ext>
    </p:ext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mit Pfeil 29"/>
          <p:cNvCxnSpPr>
            <a:extLst>
              <a:ext uri="smNativeData">
                <pr:smNativeData xmlns="" xmlns:p14="http://schemas.microsoft.com/office/powerpoint/2010/main" xmlns:pr="smNativeData" val="SMDATA_13_+WCCXR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9mAABaAAAAAQAAACMAAAAjAAAAIwAAAAEAAAAAAAAAZAAAAGQAAAADAAAAZAAAAGQAAAAVAAAAYAAAAAAAAAAAAAAADwAAACADAAAAAAAAAAAAAAEAAACgMgAAVgcAAKr4//8BAAAAf39/AAEAAABkAAAAAAAAABQAAABAHwAAAAAAACYAAAAAAAAAwOD//wAAAAAmAAAAZAAAABYAAABMAAAAAQAAAAAAAAAHAAAAAAAAAAEAAAAAAAAAMgAAAI0AAACNAAAAZAAAAGQAAAAAAAAAy8vLADIAAACNAAAAjQAAAGQAAABkAAAAAAAAABcAAAAUAAAAAAAAAAAAAAD/fwAA/38AAAAAAAAJAAAABAAAAPP///8MAAAAEAAAAAAAAAAAAAAAAAAAAAAAAAAeAAAAaAAAAAAAAAAAAAAAAAAAAAAAAAAAAAAAECcAABAnAAAAAAAAAAAAAAAAAAAAAAAAAAAAAAAAAAAAAAAAAAAAAGQAAAAAAAAAwMD/AAAAAABkAAAAMgAAAAAAAABkAAAAAAAAAH9/fwAKAAAAHwAAAFQAAAD///8A////AQAAAAAAAAAAAAAAAAAAAAAAAAAAAAAAAAAAAAAAAAAA/2YAAH9/fwAAAAAAy8vLAMDA/wB/f38AAAAAAAAAAAAAAAAAAAAAAAAAAAAhAAAAGAAAABQAAAD9BwAA3yUAAP4HAAC+KgAAEAAAACYAAAAIAAAA//////////8="/>
              </a:ext>
            </a:extLst>
          </p:cNvCxnSpPr>
          <p:nvPr/>
        </p:nvCxnSpPr>
        <p:spPr>
          <a:xfrm rot="5400000">
            <a:off x="1619129" y="3466970"/>
            <a:ext cx="419007" cy="336"/>
          </a:xfrm>
          <a:prstGeom prst="straightConnector1">
            <a:avLst/>
          </a:prstGeom>
          <a:noFill/>
          <a:ln w="57150" cap="flat" cmpd="sng" algn="ctr">
            <a:solidFill>
              <a:srgbClr val="FF6600"/>
            </a:solidFill>
            <a:prstDash val="solid"/>
            <a:headEnd type="none"/>
            <a:tailEnd type="arrow" w="med" len="med"/>
          </a:ln>
          <a:effectLst>
            <a:outerShdw blurRad="63500" dist="126622" dir="2700000">
              <a:srgbClr val="000000">
                <a:alpha val="50000"/>
              </a:srgbClr>
            </a:outerShdw>
          </a:effectLst>
        </p:spPr>
      </p:cxnSp>
      <p:cxnSp>
        <p:nvCxnSpPr>
          <p:cNvPr id="3" name="Gerade Verbindung mit Pfeil 35"/>
          <p:cNvCxnSpPr>
            <a:extLst>
              <a:ext uri="smNativeData">
                <pr:smNativeData xmlns="" xmlns:p14="http://schemas.microsoft.com/office/powerpoint/2010/main" xmlns:pr="smNativeData" val="SMDATA_13_+WCCXRMAAAAlAAAADQAAAA0AAAAAkAAAAEgAAACQAAAASAAAAAAAAAAAAAAAAg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ABmIQBaAAAAAQAAACMAAAAjAAAAIwAAAAEAAAAAAAAAZAAAAGQAAAADAAAAZAAAAGQAAAAVAAAAYAAAAAAAAAAAAAAADwAAACADAAAAAAAAAAAAAAEAAACgMgAAVgcAAKr4//8BAAAAf39/AAEAAABkAAAAAAAAABQAAABAHwAAAAAAACYAAAAAAAAAwOD//wAAAAAmAAAAZAAAABYAAABMAAAAAQAAAAAAAAAHAAAAAAAAAAEAAAAAAAAAMgAAAI0AAACNAAAAZAAAAGQAAAAAAAAAy8vLADIAAACNAAAAjQAAAGQAAABkAAAAAAAAABcAAAAUAAAAAAAAAAAAAAD/fwAA/38AAAAAAAAJAAAABAAAAPr///8MAAAAEAAAAAAAAAAAAAAAAAAAAAAAAAAeAAAAaAAAAAAAAAAAAAAAAAAAAAAAAAAAAAAAECcAABAnAAAAAAAAAAAAAAAAAAAAAAAAAAAAAAAAAAAAAAAAAAAAAGQAAAAAAAAAwMD/AAAAAABkAAAAMgAAAAAAAABkAAAAAAAAAH9/fwAKAAAAHwAAAFQAAAD///8A////AQAAAAAAAAAAAAAAAAAAAAAAAAAAAAAAAAAAAAAAAAAAAGYhAH9/fwAAAAAAy8vLAMDA/wB/f38AAAAAAAAAAAAAAAAAAAAAAAAAAAAhAAAAGAAAABQAAAAQEwAAUCYAABETAAC+KgAAEAAAACYAAAAIAAAA//////////8="/>
              </a:ext>
            </a:extLst>
          </p:cNvCxnSpPr>
          <p:nvPr/>
        </p:nvCxnSpPr>
        <p:spPr>
          <a:xfrm rot="16200000">
            <a:off x="2590875" y="3485786"/>
            <a:ext cx="381037" cy="336"/>
          </a:xfrm>
          <a:prstGeom prst="straightConnector1">
            <a:avLst/>
          </a:prstGeom>
          <a:noFill/>
          <a:ln w="57150" cap="flat" cmpd="sng" algn="ctr">
            <a:solidFill>
              <a:srgbClr val="006621"/>
            </a:solidFill>
            <a:prstDash val="solid"/>
            <a:headEnd type="none"/>
            <a:tailEnd type="arrow" w="med" len="med"/>
          </a:ln>
          <a:effectLst>
            <a:outerShdw blurRad="63500" dist="126622" dir="2700000">
              <a:srgbClr val="000000">
                <a:alpha val="50000"/>
              </a:srgbClr>
            </a:outerShdw>
          </a:effectLst>
        </p:spPr>
      </p:cxnSp>
      <p:cxnSp>
        <p:nvCxnSpPr>
          <p:cNvPr id="4" name="Gerade Verbindung mit Pfeil 32"/>
          <p:cNvCxnSpPr>
            <a:extLst>
              <a:ext uri="smNativeData">
                <pr:smNativeData xmlns="" xmlns:p14="http://schemas.microsoft.com/office/powerpoint/2010/main" xmlns:pr="smNativeData" val="SMDATA_13_+WCCXRMAAAAlAAAADQAAAA0AAAAAkAAAAEgAAACQAAAASAAAAAAAAAAAAAAAAg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ABmIQBaAAAAAQAAACMAAAAjAAAAIwAAAAEAAAAAAAAAZAAAAGQAAAADAAAAZAAAAGQAAAAVAAAAYAAAAAAAAAAAAAAADwAAACADAAAAAAAAAAAAAAEAAACgMgAAVgcAAKr4//8BAAAAf39/AAEAAABkAAAAAAAAABQAAABAHwAAAAAAACYAAAAAAAAAwOD//wAAAAAmAAAAZAAAABYAAABMAAAAAQAAAAAAAAAHAAAAAAAAAAEAAAAAAAAAMgAAAI0AAACNAAAAZAAAAGQAAAAAAAAAy8vLADIAAACNAAAAjQAAAGQAAABkAAAAAAAAABcAAAAUAAAAAAAAAAAAAAD/fwAA/38AAAAAAAAJAAAABAAAAPr///8MAAAAEAAAAAAAAAAAAAAAAAAAAAAAAAAeAAAAaAAAAAAAAAAAAAAAAAAAAAAAAAAAAAAAECcAABAnAAAAAAAAAAAAAAAAAAAAAAAAAAAAAAAAAAAAAAAAAAAAAGQAAAAAAAAAwMD/AAAAAABkAAAAMgAAAAAAAABkAAAAAAAAAH9/fwAKAAAAHwAAAFQAAAD///8A////AQAAAAAAAAAAAAAAAAAAAAAAAAAAAAAAAAAAAAAAAAAAAGYhAH9/fwAAAAAAy8vLAMDA/wB/f38AAAAAAAAAAAAAAAAAAAAAAAAAAAAhAAAAGAAAABQAAAAQEwAAVx4AABETAADFIgAAEAAAACYAAAAIAAAA//////////8="/>
              </a:ext>
            </a:extLst>
          </p:cNvCxnSpPr>
          <p:nvPr/>
        </p:nvCxnSpPr>
        <p:spPr>
          <a:xfrm rot="16200000">
            <a:off x="2590875" y="2799986"/>
            <a:ext cx="381037" cy="336"/>
          </a:xfrm>
          <a:prstGeom prst="straightConnector1">
            <a:avLst/>
          </a:prstGeom>
          <a:noFill/>
          <a:ln w="57150" cap="flat" cmpd="sng" algn="ctr">
            <a:solidFill>
              <a:srgbClr val="006621"/>
            </a:solidFill>
            <a:prstDash val="solid"/>
            <a:headEnd type="none"/>
            <a:tailEnd type="arrow" w="med" len="med"/>
          </a:ln>
          <a:effectLst>
            <a:outerShdw blurRad="63500" dist="126622" dir="2700000">
              <a:srgbClr val="000000">
                <a:alpha val="50000"/>
              </a:srgbClr>
            </a:outerShdw>
          </a:effectLst>
        </p:spPr>
      </p:cxnSp>
      <p:cxnSp>
        <p:nvCxnSpPr>
          <p:cNvPr id="5" name="Gerade Verbindung mit Pfeil 40"/>
          <p:cNvCxnSpPr>
            <a:extLst>
              <a:ext uri="smNativeData">
                <pr:smNativeData xmlns="" xmlns:p14="http://schemas.microsoft.com/office/powerpoint/2010/main" xmlns:pr="smNativeData" val="SMDATA_13_+WCCXRMAAAAlAAAADQAAAA0AAAAAkAAAAEgAAACQAAAASAAAAAAAAAAAAAAAAg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ABmIQBaAAAAAQAAACMAAAAjAAAAIwAAAAEAAAAAAAAAZAAAAGQAAAADAAAAZAAAAGQAAAAVAAAAYAAAAAAAAAAAAAAADwAAACADAAAAAAAAAAAAAAEAAACgMgAAVgcAAKr4//8BAAAAf39/AAEAAABkAAAAAAAAABQAAABAHwAAAAAAACYAAAAAAAAAwOD//wAAAAAmAAAAZAAAABYAAABMAAAAAQAAAAAAAAAHAAAAAAAAAAEAAAAAAAAAMgAAAI0AAACNAAAAZAAAAGQAAAAAAAAAy8vLADIAAACNAAAAjQAAAGQAAABkAAAAAAAAABcAAAAUAAAAAAAAAAAAAAD/fwAA/38AAAAAAAAJAAAABAAAAOH///8MAAAAEAAAAAAAAAAAAAAAAAAAAAAAAAAeAAAAaAAAAAAAAAAAAAAAAAAAAAAAAAAAAAAAECcAABAnAAAAAAAAAAAAAAAAAAAAAAAAAAAAAAAAAAAAAAAAAAAAAGQAAAAAAAAAwMD/AAAAAABkAAAAMgAAAAAAAABkAAAAAAAAAH9/fwAKAAAAHwAAAFQAAAD///8A////AQAAAAAAAAAAAAAAAAAAAAAAAAAAAAAAAAAAAAAAAAAAAGYhAH9/fwAAAAAAy8vLAMDA/wB/f38AAAAAAAAAAAAAAAAAAAAAAAAAAAAhAAAAGAAAABQAAAAQEwAAXhYAABETAADMGgAAEAAAACYAAAAIAAAA//////////8="/>
              </a:ext>
            </a:extLst>
          </p:cNvCxnSpPr>
          <p:nvPr/>
        </p:nvCxnSpPr>
        <p:spPr>
          <a:xfrm rot="16200000">
            <a:off x="2590875" y="2114186"/>
            <a:ext cx="381037" cy="336"/>
          </a:xfrm>
          <a:prstGeom prst="straightConnector1">
            <a:avLst/>
          </a:prstGeom>
          <a:noFill/>
          <a:ln w="57150" cap="flat" cmpd="sng" algn="ctr">
            <a:solidFill>
              <a:srgbClr val="006621"/>
            </a:solidFill>
            <a:prstDash val="solid"/>
            <a:headEnd type="none"/>
            <a:tailEnd type="arrow" w="med" len="med"/>
          </a:ln>
          <a:effectLst>
            <a:outerShdw blurRad="63500" dist="126622" dir="2700000">
              <a:srgbClr val="000000">
                <a:alpha val="50000"/>
              </a:srgbClr>
            </a:outerShdw>
          </a:effectLst>
        </p:spPr>
      </p:cxnSp>
      <p:cxnSp>
        <p:nvCxnSpPr>
          <p:cNvPr id="6" name="Gerade Verbindung mit Pfeil 27"/>
          <p:cNvCxnSpPr>
            <a:extLst>
              <a:ext uri="smNativeData">
                <pr:smNativeData xmlns="" xmlns:p14="http://schemas.microsoft.com/office/powerpoint/2010/main" xmlns:pr="smNativeData" val="SMDATA_13_+WCCXR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9mAABaAAAAAQAAACMAAAAjAAAAIwAAAAEAAAAAAAAAZAAAAGQAAAADAAAAZAAAAGQAAAAVAAAAYAAAAAAAAAAAAAAADwAAACADAAAAAAAAAAAAAAEAAACgMgAAVgcAAKr4//8BAAAAf39/AAEAAABkAAAAAAAAABQAAABAHwAAAAAAACYAAAAAAAAAwOD//wAAAAAmAAAAZAAAABYAAABMAAAAAQAAAAAAAAAHAAAAAAAAAAEAAAAAAAAAMgAAAI0AAACNAAAAZAAAAGQAAAAAAAAAy8vLADIAAACNAAAAjQAAAGQAAABkAAAAAAAAABcAAAAUAAAAAAAAAAAAAAD/fwAA/38AAAAAAAAJAAAABAAAAPH///8MAAAAEAAAAAAAAAAAAAAAAAAAAAAAAAAeAAAAaAAAAAAAAAAAAAAAAAAAAAAAAAAAAAAAECcAABAnAAAAAAAAAAAAAAAAAAAAAAAAAAAAAAAAAAAAAAAAAAAAAGQAAAAAAAAAwMD/AAAAAABkAAAAMgAAAAAAAABkAAAAAAAAAH9/fwAKAAAAHwAAAFQAAAD///8A////AQAAAAAAAAAAAAAAAAAAAAAAAAAAAAAAAAAAAAAAAAAA/2YAAH9/fwAAAAAAy8vLAMDA/wB/f38AAAAAAAAAAAAAAAAAAAAAAAAAAAAhAAAAGAAAABQAAAD9BwAA5h0AAP4HAADFIgAAEAAAACYAAAAIAAAA//////////8="/>
              </a:ext>
            </a:extLst>
          </p:cNvCxnSpPr>
          <p:nvPr/>
        </p:nvCxnSpPr>
        <p:spPr>
          <a:xfrm rot="5400000">
            <a:off x="1619129" y="2781170"/>
            <a:ext cx="419007" cy="336"/>
          </a:xfrm>
          <a:prstGeom prst="straightConnector1">
            <a:avLst/>
          </a:prstGeom>
          <a:noFill/>
          <a:ln w="57150" cap="flat" cmpd="sng" algn="ctr">
            <a:solidFill>
              <a:srgbClr val="FF6600"/>
            </a:solidFill>
            <a:prstDash val="solid"/>
            <a:headEnd type="none"/>
            <a:tailEnd type="arrow" w="med" len="med"/>
          </a:ln>
          <a:effectLst>
            <a:outerShdw blurRad="63500" dist="126622" dir="2700000">
              <a:srgbClr val="000000">
                <a:alpha val="50000"/>
              </a:srgbClr>
            </a:outerShdw>
          </a:effectLst>
        </p:spPr>
      </p:cxnSp>
      <p:cxnSp>
        <p:nvCxnSpPr>
          <p:cNvPr id="8" name="Gerade Verbindung mit Pfeil 16"/>
          <p:cNvCxnSpPr>
            <a:extLst>
              <a:ext uri="smNativeData">
                <pr:smNativeData xmlns="" xmlns:p14="http://schemas.microsoft.com/office/powerpoint/2010/main" xmlns:pr="smNativeData" val="SMDATA_13_+WCCXR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9mAABaAAAAAQAAACMAAAAjAAAAIwAAAAEAAAAAAAAAZAAAAGQAAAADAAAAZAAAAGQAAAAVAAAAYAAAAAAAAAAAAAAADwAAACADAAAAAAAAAAAAAAEAAACgMgAAVgcAAKr4//8BAAAAf39/AAEAAABkAAAAAAAAABQAAABAHwAAAAAAACYAAAAAAAAAwOD//wAAAAAmAAAAZAAAABYAAABMAAAAAQAAAAAAAAAHAAAAAAAAAAEAAAAAAAAAMgAAAI0AAACNAAAAZAAAAGQAAAAAAAAAy8vLADIAAACNAAAAjQAAAGQAAABkAAAAAAAAABcAAAAUAAAAAAAAAAAAAAD/fwAA/38AAAAAAAAJAAAABAAAAPb///8MAAAAEAAAAAAAAAAAAAAAAAAAAAAAAAAeAAAAaAAAAAAAAAAAAAAAAAAAAAAAAAAAAAAAECcAABAnAAAAAAAAAAAAAAAAAAAAAAAAAAAAAAAAAAAAAAAAAAAAAGQAAAAAAAAAwMD/AAAAAABkAAAAMgAAAAAAAABkAAAAAAAAAH9/fwAKAAAAHwAAAFQAAAD///8A////AQAAAAAAAAAAAAAAAAAAAAAAAAAAAAAAAAAAAAAAAAAA/2YAAH9/fwAAAAAAy8vLAMDA/wB/f38AAAAAAAAAAAAAAAAAAAAAAAAAAAAhAAAAGAAAABQAAAD9BwAA7RUAAP4HAADMGgAAEAAAACYAAAAIAAAA//////////8="/>
              </a:ext>
            </a:extLst>
          </p:cNvCxnSpPr>
          <p:nvPr/>
        </p:nvCxnSpPr>
        <p:spPr>
          <a:xfrm rot="5400000">
            <a:off x="1619129" y="2095370"/>
            <a:ext cx="419007" cy="336"/>
          </a:xfrm>
          <a:prstGeom prst="straightConnector1">
            <a:avLst/>
          </a:prstGeom>
          <a:noFill/>
          <a:ln w="57150" cap="flat" cmpd="sng" algn="ctr">
            <a:solidFill>
              <a:srgbClr val="FF6600"/>
            </a:solidFill>
            <a:prstDash val="solid"/>
            <a:headEnd type="none"/>
            <a:tailEnd type="arrow" w="med" len="med"/>
          </a:ln>
          <a:effectLst>
            <a:outerShdw blurRad="63500" dist="126622" dir="2700000">
              <a:srgbClr val="000000">
                <a:alpha val="50000"/>
              </a:srgbClr>
            </a:outerShdw>
          </a:effectLst>
        </p:spPr>
      </p:cxnSp>
      <p:sp>
        <p:nvSpPr>
          <p:cNvPr id="9" name="Shape 203"/>
          <p:cNvSpPr>
            <a:extLst>
              <a:ext uri="smNativeData">
                <pr:smNativeData xmlns="" xmlns:p14="http://schemas.microsoft.com/office/powerpoint/2010/main" xmlns:pr="smNativeData" val="SMDATA_13_+WCCXRMAAAAlAAAAZAAAAA0AAAAAKwAAACsAAAArAAAAKwAAAAAAAAABAAAAAAAAAAEAAABQAAAAAAAAAAAA4D8AAAAAAADgPwAAAAAAAOA/AAAAAAAA4D8AAAAAAADgPwAAAAAAAOA/AAAAAAAA4D8AAAAAAADgPwAAAAAAAOA/AAAAAAAA4D8CAAAAjAAAAAEAAAAAAAAARaT8AP///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QAAAAAAAAAAAAAAAAAAAAEAAAAAAAAAMgAAAI0AAACNAAAAZAAAAGQAAAAAAAAAy8vLADIAAACNAAAAjQAAAGQAAABkAAAAAAAAABcAAAAUAAAAAAAAAAAAAAD/fwAA/38AAAAAAAAJAAAABAAAAIGf/wAMAAAAEAAAAAAAAAAAAAAAAAAAAAAAAAAeAAAAaAAAAAAAAAAAAAAAAAAAAAAAAAAAAAAAECcAABAnAAAAAAAAAAAAAAAAAAAAAAAAAAAAAAAAAAAAAAAAAAAAAGQAAAAAAAAAwMD/AAAAAAAAAAAAAAAAAAAAAABkAAAAAAAAAH9/fwAKAAAAHwAAAFQAAABFpPwA////AQAAAAAAAAAAAAAAAAAAAAAAAAAAAAAAAAAAAAAAAAAAAAAAAH9/fwAAAAAAy8vLAMDA/wB/f38AAAAAAAAAAAAAAAAAAAAAAAAAAAAhAAAAGAAAABQAAACpBgAA0xIAANUUAAAaFgAAEAAAACYAAAAIAAAA//////////8="/>
              </a:ext>
            </a:extLst>
          </p:cNvSpPr>
          <p:nvPr/>
        </p:nvSpPr>
        <p:spPr>
          <a:xfrm>
            <a:off x="1714220" y="1619241"/>
            <a:ext cx="1219051" cy="281914"/>
          </a:xfrm>
          <a:prstGeom prst="rect">
            <a:avLst/>
          </a:prstGeom>
          <a:solidFill>
            <a:srgbClr val="45A4FC"/>
          </a:solidFill>
          <a:ln>
            <a:noFill/>
          </a:ln>
          <a:effectLst>
            <a:outerShdw blurRad="63500" dist="126622" dir="2700000" algn="tl">
              <a:srgbClr val="000000">
                <a:alpha val="50000"/>
              </a:srgbClr>
            </a:outerShdw>
          </a:effectLst>
        </p:spPr>
        <p:txBody>
          <a:bodyPr vert="horz" wrap="square" lIns="14449" tIns="14449" rIns="14449" bIns="14449" numCol="1" spcCol="215900" anchor="ctr"/>
          <a:lstStyle>
            <a:lvl1pPr defTabSz="586740">
              <a:tabLst/>
              <a:defRPr lang="de-de" sz="2600" b="1">
                <a:solidFill>
                  <a:srgbClr val="FFFFFF"/>
                </a:solidFill>
                <a:latin typeface="Copperplate" charset="0"/>
                <a:ea typeface="ＭＳ Ｐゴシック" charset="0"/>
                <a:cs typeface="ＭＳ Ｐゴシック" charset="0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/>
            </a:lvl9pPr>
          </a:lstStyle>
          <a:p>
            <a:pPr algn="ctr">
              <a:defRPr lang="de-de"/>
            </a:pPr>
            <a:r>
              <a:rPr lang="de-de" sz="1376" b="0">
                <a:latin typeface="Century Gothic" pitchFamily="2" charset="0"/>
                <a:cs typeface="Century Gothic" pitchFamily="2" charset="0"/>
              </a:rPr>
              <a:t>Hersteller</a:t>
            </a:r>
          </a:p>
        </p:txBody>
      </p:sp>
      <p:sp>
        <p:nvSpPr>
          <p:cNvPr id="10" name="Shape 205"/>
          <p:cNvSpPr>
            <a:extLst>
              <a:ext uri="smNativeData">
                <pr:smNativeData xmlns="" xmlns:p14="http://schemas.microsoft.com/office/powerpoint/2010/main" xmlns:pr="smNativeData" val="SMDATA_13_+WCCXRMAAAAlAAAAZAAAAA0AAAAAKwAAACsAAAArAAAAKwAAAAAAAAABAAAAAAAAAAEAAABQAAAAAAAAAAAA4D8AAAAAAADgPwAAAAAAAOA/AAAAAAAA4D8AAAAAAADgPwAAAAAAAOA/AAAAAAAA4D8AAAAAAADgPwAAAAAAAOA/AAAAAAAA4D8CAAAAjAAAAAEAAAAAAAAARaT8AP///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QAAAAAAAAAAAAAAAAAAAAEAAAAAAAAAMgAAAI0AAACNAAAAZAAAAGQAAAAAAAAAy8vLADIAAACNAAAAjQAAAGQAAABkAAAAAAAAABcAAAAUAAAAAAAAAAAAAAD/fwAA/38AAAAAAAAJAAAABAAAAD8a6zUMAAAAEAAAAAAAAAAAAAAAAAAAAAAAAAAeAAAAaAAAAAAAAAAAAAAAAAAAAAAAAAAAAAAAECcAABAnAAAAAAAAAAAAAAAAAAAAAAAAAAAAAAAAAAAAAAAAAAAAAGQAAAAAAAAAwMD/AAAAAAAAAAAAAAAAAAAAAABkAAAAAAAAAH9/fwAKAAAAHwAAAFQAAABFpPwA////AQAAAAAAAAAAAAAAAAAAAAAAAAAAAAAAAAAAAAAAAAAAAAAAAH9/fwAAAAAAy8vLAMDA/wB/f38AAAAAAAAAAAAAAAAAAAAAAAAAAAAhAAAAGAAAABQAAADXBgAAmxoAAAMVAADiHQAAEAAAACYAAAAIAAAA//////////8="/>
              </a:ext>
            </a:extLst>
          </p:cNvSpPr>
          <p:nvPr/>
        </p:nvSpPr>
        <p:spPr>
          <a:xfrm>
            <a:off x="1729676" y="2288576"/>
            <a:ext cx="1219051" cy="281914"/>
          </a:xfrm>
          <a:prstGeom prst="rect">
            <a:avLst/>
          </a:prstGeom>
          <a:solidFill>
            <a:srgbClr val="45A4FC"/>
          </a:solidFill>
          <a:ln>
            <a:noFill/>
          </a:ln>
          <a:effectLst>
            <a:outerShdw blurRad="63500" dist="126622" dir="2700000" algn="tl">
              <a:srgbClr val="000000">
                <a:alpha val="50000"/>
              </a:srgbClr>
            </a:outerShdw>
          </a:effectLst>
        </p:spPr>
        <p:txBody>
          <a:bodyPr vert="horz" wrap="square" lIns="14449" tIns="14449" rIns="14449" bIns="14449" numCol="1" spcCol="215900" anchor="ctr"/>
          <a:lstStyle>
            <a:lvl1pPr defTabSz="586740">
              <a:tabLst/>
              <a:defRPr lang="de-de" sz="2600" b="1">
                <a:solidFill>
                  <a:srgbClr val="FFFFFF"/>
                </a:solidFill>
                <a:latin typeface="Copperplate" charset="0"/>
                <a:ea typeface="ＭＳ Ｐゴシック" charset="0"/>
                <a:cs typeface="ＭＳ Ｐゴシック" charset="0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/>
            </a:lvl9pPr>
          </a:lstStyle>
          <a:p>
            <a:pPr algn="ctr">
              <a:defRPr lang="de-de"/>
            </a:pPr>
            <a:r>
              <a:rPr lang="de-de" sz="1376" b="0">
                <a:latin typeface="Century Gothic" pitchFamily="2" charset="0"/>
                <a:cs typeface="Century Gothic" pitchFamily="2" charset="0"/>
              </a:rPr>
              <a:t>Groß-Handel</a:t>
            </a:r>
          </a:p>
        </p:txBody>
      </p:sp>
      <p:sp>
        <p:nvSpPr>
          <p:cNvPr id="11" name="Shape 206"/>
          <p:cNvSpPr>
            <a:extLst>
              <a:ext uri="smNativeData">
                <pr:smNativeData xmlns="" xmlns:p14="http://schemas.microsoft.com/office/powerpoint/2010/main" xmlns:pr="smNativeData" val="SMDATA_13_+WCCXRMAAAAlAAAAZAAAAA0AAAAAKwAAACsAAAArAAAAKwAAAAAAAAABAAAAAAAAAAEAAABQAAAAAAAAAAAA4D8AAAAAAADgPwAAAAAAAOA/AAAAAAAA4D8AAAAAAADgPwAAAAAAAOA/AAAAAAAA4D8AAAAAAADgPwAAAAAAAOA/AAAAAAAA4D8CAAAAjAAAAAEAAAAAAAAARaT8AP///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QAAAAAAAAAAAAAAAAAAAAEAAAAAAAAAMgAAAI0AAACNAAAAZAAAAGQAAAAAAAAAy8vLADIAAACNAAAAjQAAAGQAAABkAAAAAAAAABcAAAAUAAAAAAAAAAAAAAD/fwAA/38AAAAAAAAJAAAABAAAANMT27AMAAAAEAAAAAAAAAAAAAAAAAAAAAAAAAAeAAAAaAAAAAAAAAAAAAAAAAAAAAAAAAAAAAAAECcAABAnAAAAAAAAAAAAAAAAAAAAAAAAAAAAAAAAAAAAAAAAAAAAAGQAAAAAAAAAwMD/AAAAAAAAAAAAAAAAAAAAAABkAAAAAAAAAH9/fwAKAAAAHwAAAFQAAABFpPwA////AQAAAAAAAAAAAAAAAAAAAAAAAAAAAAAAAAAAAAAAAAAAAAAAAH9/fwAAAAAAy8vLAMDA/wB/f38AAAAAAAAAAAAAAAAAAAAAAAAAAAAhAAAAGAAAABQAAACpBgAAmCIAANUUAADfJQAAEAAAACYAAAAIAAAA//////////8="/>
              </a:ext>
            </a:extLst>
          </p:cNvSpPr>
          <p:nvPr/>
        </p:nvSpPr>
        <p:spPr>
          <a:xfrm>
            <a:off x="1714220" y="2975720"/>
            <a:ext cx="1219051" cy="281914"/>
          </a:xfrm>
          <a:prstGeom prst="rect">
            <a:avLst/>
          </a:prstGeom>
          <a:solidFill>
            <a:srgbClr val="45A4FC"/>
          </a:solidFill>
          <a:ln>
            <a:noFill/>
          </a:ln>
          <a:effectLst>
            <a:outerShdw blurRad="63500" dist="126622" dir="2700000" algn="tl">
              <a:srgbClr val="000000">
                <a:alpha val="50000"/>
              </a:srgbClr>
            </a:outerShdw>
          </a:effectLst>
        </p:spPr>
        <p:txBody>
          <a:bodyPr vert="horz" wrap="square" lIns="14449" tIns="14449" rIns="14449" bIns="14449" numCol="1" spcCol="215900" anchor="ctr"/>
          <a:lstStyle>
            <a:lvl1pPr defTabSz="586740">
              <a:tabLst/>
              <a:defRPr lang="de-de" sz="2600" b="1">
                <a:solidFill>
                  <a:srgbClr val="FFFFFF"/>
                </a:solidFill>
                <a:latin typeface="Copperplate" charset="0"/>
                <a:ea typeface="ＭＳ Ｐゴシック" charset="0"/>
                <a:cs typeface="ＭＳ Ｐゴシック" charset="0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/>
            </a:lvl9pPr>
          </a:lstStyle>
          <a:p>
            <a:pPr algn="ctr">
              <a:defRPr lang="de-de"/>
            </a:pPr>
            <a:r>
              <a:rPr lang="de-de" sz="1376" b="0">
                <a:latin typeface="Century Gothic" pitchFamily="2" charset="0"/>
                <a:cs typeface="Century Gothic" pitchFamily="2" charset="0"/>
              </a:rPr>
              <a:t>Einzel-Handel</a:t>
            </a:r>
          </a:p>
        </p:txBody>
      </p:sp>
      <p:sp>
        <p:nvSpPr>
          <p:cNvPr id="12" name="Shape 208"/>
          <p:cNvSpPr>
            <a:extLst>
              <a:ext uri="smNativeData">
                <pr:smNativeData xmlns="" xmlns:p14="http://schemas.microsoft.com/office/powerpoint/2010/main" xmlns:pr="smNativeData" val="SMDATA_13_+WCCXRMAAAAlAAAAZAAAAA0AAAAAKwAAACsAAAArAAAAKwAAAAAAAAABAAAAAAAAAAEAAABQAAAAAAAAAAAA4D8AAAAAAADgPwAAAAAAAOA/AAAAAAAA4D8AAAAAAADgPwAAAAAAAOA/AAAAAAAA4D8AAAAAAADgPwAAAAAAAOA/AAAAAAAA4D8CAAAAjAAAAAEAAAAAAAAARaT8AP///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QAAAAAAAAAAAAAAAAAAAAEAAAAAAAAAMgAAAI0AAACNAAAAZAAAAGQAAAAAAAAAy8vLADIAAACNAAAAjQAAAGQAAABkAAAAAAAAABcAAAAUAAAAAAAAAAAAAAD/fwAA/38AAAAAAAAJAAAABAAAALsSWKEMAAAAEAAAAAAAAAAAAAAAAAAAAAAAAAAeAAAAaAAAAAAAAAAAAAAAAAAAAAAAAAAAAAAAECcAABAnAAAAAAAAAAAAAAAAAAAAAAAAAAAAAAAAAAAAAAAAAAAAAGQAAAAAAAAAwMD/AAAAAAAAAAAAAAAAAAAAAABkAAAAAAAAAH9/fwAKAAAAHwAAAFQAAABFpPwA////AQAAAAAAAAAAAAAAAAAAAAAAAAAAAAAAAAAAAAAAAAAAAAAAAH9/fwAAAAAAy8vLAMDA/wB/f38AAAAAAAAAAAAAAAAAAAAAAAAAAAAhAAAAGAAAABQAAACpBgAAvioAANUUAAAFLgAAEAAAACYAAAAIAAAA//////////8="/>
              </a:ext>
            </a:extLst>
          </p:cNvSpPr>
          <p:nvPr/>
        </p:nvSpPr>
        <p:spPr>
          <a:xfrm>
            <a:off x="1714220" y="3676641"/>
            <a:ext cx="1219051" cy="281914"/>
          </a:xfrm>
          <a:prstGeom prst="rect">
            <a:avLst/>
          </a:prstGeom>
          <a:solidFill>
            <a:srgbClr val="45A4FC"/>
          </a:solidFill>
          <a:ln>
            <a:noFill/>
          </a:ln>
          <a:effectLst>
            <a:outerShdw blurRad="63500" dist="126622" dir="2700000" algn="tl">
              <a:srgbClr val="000000">
                <a:alpha val="50000"/>
              </a:srgbClr>
            </a:outerShdw>
          </a:effectLst>
        </p:spPr>
        <p:txBody>
          <a:bodyPr vert="horz" wrap="square" lIns="14449" tIns="14449" rIns="14449" bIns="14449" numCol="1" spcCol="215900" anchor="ctr"/>
          <a:lstStyle>
            <a:lvl1pPr defTabSz="586740">
              <a:tabLst/>
              <a:defRPr lang="de-de" sz="2600" b="1">
                <a:solidFill>
                  <a:srgbClr val="FFFFFF"/>
                </a:solidFill>
                <a:latin typeface="Copperplate" charset="0"/>
                <a:ea typeface="ＭＳ Ｐゴシック" charset="0"/>
                <a:cs typeface="ＭＳ Ｐゴシック" charset="0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/>
            </a:lvl9pPr>
          </a:lstStyle>
          <a:p>
            <a:pPr algn="ctr">
              <a:defRPr lang="de-de"/>
            </a:pPr>
            <a:r>
              <a:rPr lang="de-de" sz="1376" b="0">
                <a:latin typeface="Century Gothic" pitchFamily="2" charset="0"/>
                <a:cs typeface="Century Gothic" pitchFamily="2" charset="0"/>
              </a:rPr>
              <a:t>Kunde</a:t>
            </a:r>
          </a:p>
        </p:txBody>
      </p:sp>
      <p:sp>
        <p:nvSpPr>
          <p:cNvPr id="13" name="Shape 266"/>
          <p:cNvSpPr>
            <a:extLst>
              <a:ext uri="smNativeData">
                <pr:smNativeData xmlns="" xmlns:p14="http://schemas.microsoft.com/office/powerpoint/2010/main" xmlns:pr="smNativeData" val="SMDATA_13_+WCCXRMAAAAlAAAAZAAAAE0AAAAAUAAAAFAAAABQAAAAUAAAAAAAAAABAAAAAAAAAAEAAABQAAAAAAAAAAAA4D8AAAAAAADgPwAAAAAAAOA/AAAAAAAA4D8AAAAAAADgPwAAAAAAAOA/AAAAAAAA4D8AAAAAAADgPwAAAAAAAOA/AAAAAAAA4D8CAAAAjAAAAAAAAAAAAAAAA2XA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3uAKAAAAACgAAAAoAAAAZAAAAGQAAAAAAAAAzMzMAAAAAABQAAAAUAAAAGQAAABkAAAAAAAAABcAAAAUAAAAAAAAAAAAAAD/fwAA/38AAAAAAAAJAAAABAAAAGOtRyMMAAAAEAAAAAAAAAAAAAAAAAAAAAAAAAAeAAAAaAAAAAAAAAAAAAAAAAAAAAAAAAAAAAAAECcAABAnAAAAAAAAAAAAAAAAAAAAAAAAAAAAAAAAAAAAAAAAAAAAABQAAAAAAAAAwMD/AAAAAABkAAAAMgAAAAAAAABkAAAAAAAAAH9/fwAKAAAAHwAAAFQAAAADZcAF////AQAAAAAAAAAAAAAAAAAAAAAAAAAAAAAAAAAAAAAAAAAAAAAAAn9/fwDc3uADzMzMAMDA/wB/f38AAAAAAAAAAAAAAAAAAAAAAAAAAAAhAAAAGAAAABQAAACpBgAA1QUAABlJAAD3CQAAECAAACYAAAAIAAAA//////////8="/>
              </a:ext>
            </a:extLst>
          </p:cNvSpPr>
          <p:nvPr/>
        </p:nvSpPr>
        <p:spPr>
          <a:xfrm>
            <a:off x="1524000" y="501666"/>
            <a:ext cx="5905108" cy="3555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6881" tIns="26881" rIns="26881" bIns="26881" numCol="1" spcCol="215900" anchor="ctr"/>
          <a:lstStyle/>
          <a:p>
            <a:pPr algn="just" defTabSz="240942">
              <a:defRPr lang="de-de"/>
            </a:pPr>
            <a:r>
              <a:rPr lang="de-de" sz="2400">
                <a:solidFill>
                  <a:srgbClr val="07608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Vertriebswege</a:t>
            </a:r>
          </a:p>
        </p:txBody>
      </p:sp>
      <p:sp>
        <p:nvSpPr>
          <p:cNvPr id="14" name="Shape 306"/>
          <p:cNvSpPr>
            <a:extLst>
              <a:ext uri="smNativeData">
                <pr:smNativeData xmlns="" xmlns:p14="http://schemas.microsoft.com/office/powerpoint/2010/main" xmlns:pr="smNativeData" val="SMDATA_13_+WCCXRMAAAAlAAAAZAAAAE0AAAAAUAAAAFAAAABQAAAAUAAAAAAAAAABAAAAAAAAAAEAAABQAAAAAAAAAAAA4D8AAAAAAADgPwAAAAAAAOA/AAAAAAAA4D8AAAAAAADgPwAAAAAAAOA/AAAAAAAA4D8AAAAAAADgPwAAAAAAAOA/AAAAAAAA4D8CAAAAjAAAAAAAAAAAAAAAA2XADP///w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c3uAKAAAAACgAAAAoAAAAZAAAAGQAAAAAAAAAzMzMAAAAAABQAAAAUAAAAGQAAABkAAAAAAAAABcAAAAUAAAAAAAAAAAAAAD/fwAA/38AAAAAAAAJAAAABAAAACmPO40MAAAAEAAAAAAAAAAAAAAAAAAAAAAAAAAeAAAAaAAAAAAAAAAAAAAAAAAAAAAAAAAAAAAAECcAABAnAAAAAAAAAAAAAAAAAAAAAAAAAAAAAAAAAAAAAAAAAAAAABQAAAAAAAAAwMD/AAAAAABkAAAAMgAAAAAAAABkAAAAAAAAAH9/fwAKAAAAHwAAAFQAAAADZcAF////AQAAAAAAAAAAAAAAAAAAAAAAAAAAAAAAAAAAAAAAAAAAAAAAAH9/fwDc3uADzMzMAMDA/wB/f38AAAAAAAAAAAAAAAAAAAAAAAAAAAAhAAAAGAAAABQAAACpBgAAbAwAANYUAAAlEAAAECAAACYAAAAIAAAA//////////8="/>
              </a:ext>
            </a:extLst>
          </p:cNvSpPr>
          <p:nvPr/>
        </p:nvSpPr>
        <p:spPr>
          <a:xfrm>
            <a:off x="1714220" y="1068518"/>
            <a:ext cx="1219387" cy="3202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6881" tIns="26881" rIns="26881" bIns="26881" numCol="1" spcCol="215900" anchor="ctr"/>
          <a:lstStyle/>
          <a:p>
            <a:pPr algn="ctr" defTabSz="241278">
              <a:lnSpc>
                <a:spcPct val="120000"/>
              </a:lnSpc>
              <a:defRPr lang="de-de" sz="1800"/>
            </a:pPr>
            <a:r>
              <a:rPr lang="de-de" sz="1482" b="1" u="sng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Handel</a:t>
            </a:r>
          </a:p>
        </p:txBody>
      </p:sp>
      <p:sp>
        <p:nvSpPr>
          <p:cNvPr id="15" name="Shape 306"/>
          <p:cNvSpPr>
            <a:extLst>
              <a:ext uri="smNativeData">
                <pr:smNativeData xmlns="" xmlns:p14="http://schemas.microsoft.com/office/powerpoint/2010/main" xmlns:pr="smNativeData" val="SMDATA_13_+WCCXRMAAAAlAAAAZAAAAE0AAAAAUAAAAFAAAABQAAAAU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c3uAKAAAAACgAAAAoAAAAZAAAAGQAAAAAAAAAzMzMAAAAAABQAAAAUAAAAGQAAABkAAAAAAAAABcAAAAUAAAAAAAAAAAAAAD/fwAA/38AAAAAAAAJAAAABAAAAAiXkU4MAAAAEAAAAAAAAAAAAAAAAAAAAAAAAAAeAAAAaAAAAAAAAAAAAAAAAAAAAAAAAAAAAAAAECcAABAnAAAAAAAAAAAAAAAAAAAAAAAAAAAAAAAAAAAAAAAAAAAAABQAAAAAAAAAwMD/AAAAAABkAAAAMgAAAAAAAABkAAAAAAAAAH9/fwAKAAAAHwAAAFQAAAD///8A////AQAAAAAAAAAAAAAAAAAAAAAAAAAAAAAAAAAAAAAAAAAAAAAAAH9/fwDc3uADzMzMAMDA/wB/f38AAAAAAAAAAAAAAAAAAAAAAAAAAAAhAAAAGAAAABQAAAC+JwAAbAwAAOk1AAAlEAAAECAAACYAAAAIAAAA//////////8="/>
              </a:ext>
            </a:extLst>
          </p:cNvSpPr>
          <p:nvPr/>
        </p:nvSpPr>
        <p:spPr>
          <a:xfrm>
            <a:off x="4559904" y="1068518"/>
            <a:ext cx="1218715" cy="3202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6881" tIns="26881" rIns="26881" bIns="26881" numCol="1" spcCol="215900" anchor="ctr"/>
          <a:lstStyle/>
          <a:p>
            <a:pPr algn="ctr" defTabSz="241278">
              <a:lnSpc>
                <a:spcPct val="120000"/>
              </a:lnSpc>
              <a:defRPr lang="de-de" sz="1800"/>
            </a:pPr>
            <a:r>
              <a:rPr lang="de-de" sz="1482" b="1" u="sng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Direkt</a:t>
            </a:r>
          </a:p>
        </p:txBody>
      </p:sp>
      <p:cxnSp>
        <p:nvCxnSpPr>
          <p:cNvPr id="16" name="Gerade Verbindung mit Pfeil 23"/>
          <p:cNvCxnSpPr>
            <a:extLst>
              <a:ext uri="smNativeData">
                <pr:smNativeData xmlns="" xmlns:p14="http://schemas.microsoft.com/office/powerpoint/2010/main" xmlns:pr="smNativeData" val="SMDATA_13_+WCCXRMAAAAlAAAADQAAAA0AAAAAkAAAAEgAAACQAAAASAAAAAAAAAAAAAAAAg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9mAABaAAAAAQAAACMAAAAjAAAAIwAAAAEAAAAAAAAAZAAAAGQAAAADAAAAZAAAAGQAAAAVAAAAYAAAAAAAAAAAAAAADwAAACADAAAAAAAAAAAAAAEAAACgMgAAVgcAAKr4//8BAAAAf39/AAEAAABkAAAAAAAAABQAAABAHwAAAAAAACYAAAAAAAAAwOD//wAAAAAmAAAAZAAAABYAAABMAAAAAQAAAAAAAAAHAAAAAAAAAAEAAAAAAAAAMgAAAI0AAACNAAAAZAAAAGQAAAAAAAAAy8vLADIAAACNAAAAjQAAAGQAAABkAAAAAAAAABcAAAAUAAAAAAAAAAAAAAD/fwAA/38AAAAAAAAJAAAABAAAAPP///8MAAAAEAAAAAAAAAAAAAAAAAAAAAAAAAAeAAAAaAAAAAAAAAAAAAAAAAAAAAAAAAAAAAAAECcAABAnAAAAAAAAAAAAAAAAAAAAAAAAAAAAAAAAAAAAAAAAAAAAAGQAAAAAAAAAwMD/AAAAAABkAAAAMgAAAAAAAABkAAAAAAAAAH9/fwAKAAAAHwAAAFQAAAD///8A////AQAAAAAAAAAAAAAAAAAAAAAAAAAAAAAAAAAAAAAAAAAA/2YAAH9/fwAAAAAAy8vLAMDA/wB/f38AAAAAAAAAAAAAAAAAAAAAAAAAAAAhAAAAGAAAABQAAADWFAAARBMAAO46AABmEwAAEAAAACYAAAAIAAAA//////////8="/>
              </a:ext>
            </a:extLst>
          </p:cNvCxnSpPr>
          <p:nvPr/>
        </p:nvCxnSpPr>
        <p:spPr>
          <a:xfrm rot="16200000">
            <a:off x="4566288" y="24529"/>
            <a:ext cx="11424" cy="3276787"/>
          </a:xfrm>
          <a:prstGeom prst="straightConnector1">
            <a:avLst/>
          </a:prstGeom>
          <a:noFill/>
          <a:ln w="57150" cap="flat" cmpd="sng" algn="ctr">
            <a:solidFill>
              <a:srgbClr val="FF6600"/>
            </a:solidFill>
            <a:prstDash val="solid"/>
            <a:headEnd type="none"/>
            <a:tailEnd type="arrow" w="med" len="med"/>
          </a:ln>
          <a:effectLst>
            <a:outerShdw blurRad="63500" dist="126622" dir="2700000">
              <a:srgbClr val="000000">
                <a:alpha val="50000"/>
              </a:srgbClr>
            </a:outerShdw>
          </a:effectLst>
        </p:spPr>
      </p:cxnSp>
      <p:sp>
        <p:nvSpPr>
          <p:cNvPr id="17" name="Shape 206"/>
          <p:cNvSpPr>
            <a:extLst>
              <a:ext uri="smNativeData">
                <pr:smNativeData xmlns="" xmlns:p14="http://schemas.microsoft.com/office/powerpoint/2010/main" xmlns:pr="smNativeData" val="SMDATA_13_+WCCXRMAAAAlAAAAZAAAAA0AAAAAKwAAACsAAAArAAAAKwAAAAAAAAABAAAAAAAAAAEAAABQAAAAAAAAAAAA4D8AAAAAAADgPwAAAAAAAOA/AAAAAAAA4D8AAAAAAADgPwAAAAAAAOA/AAAAAAAA4D8AAAAAAADgPwAAAAAAAOA/AAAAAAAA4D8CAAAAjAAAAAEAAAAAAAAARaT8AP///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QAAAAAAAAAAAAAAAAAAAAEAAAAAAAAAMgAAAI0AAACNAAAAZAAAAGQAAAAAAAAAy8vLADIAAACNAAAAjQAAAGQAAABkAAAAAAAAABcAAAAUAAAAAAAAAAAAAAD/fwAA/38AAAAAAAAJAAAABAAAAPP///8MAAAAEAAAAAAAAAAAAAAAAAAAAAAAAAAeAAAAaAAAAAAAAAAAAAAAAAAAAAAAAAAAAAAAECcAABAnAAAAAAAAAAAAAAAAAAAAAAAAAAAAAAAAAAAAAAAAAAAAAGQAAAAAAAAAwMD/AAAAAAAAAAAAAAAAAAAAAABkAAAAAAAAAH9/fwAKAAAAHwAAAFQAAABFpPwA////AQAAAAAAAAAAAAAAAAAAAAAAAAAAAAAAAAAAAAAAAAAAAAAAAH9/fwAAAAAAy8vLAMDA/wB/f38AAAAAAAAAAAAAAAAAAAAAAAAAAAAhAAAAGAAAABQAAADiJwAAtRoAAAs6AAD8HQAAEAAAACYAAAAIAAAA//////////8="/>
              </a:ext>
            </a:extLst>
          </p:cNvSpPr>
          <p:nvPr/>
        </p:nvSpPr>
        <p:spPr>
          <a:xfrm>
            <a:off x="4572000" y="2297313"/>
            <a:ext cx="1562119" cy="281914"/>
          </a:xfrm>
          <a:prstGeom prst="rect">
            <a:avLst/>
          </a:prstGeom>
          <a:solidFill>
            <a:srgbClr val="45A4FC"/>
          </a:solidFill>
          <a:ln>
            <a:noFill/>
          </a:ln>
          <a:effectLst>
            <a:outerShdw blurRad="63500" dist="126622" dir="2700000" algn="tl">
              <a:srgbClr val="000000">
                <a:alpha val="50000"/>
              </a:srgbClr>
            </a:outerShdw>
          </a:effectLst>
        </p:spPr>
        <p:txBody>
          <a:bodyPr vert="horz" wrap="square" lIns="14449" tIns="14449" rIns="14449" bIns="14449" numCol="1" spcCol="215900" anchor="ctr"/>
          <a:lstStyle>
            <a:lvl1pPr defTabSz="586740">
              <a:tabLst/>
              <a:defRPr lang="de-de" sz="2600" b="1">
                <a:solidFill>
                  <a:srgbClr val="FFFFFF"/>
                </a:solidFill>
                <a:latin typeface="Copperplate" charset="0"/>
                <a:ea typeface="ＭＳ Ｐゴシック" charset="0"/>
                <a:cs typeface="ＭＳ Ｐゴシック" charset="0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/>
            </a:lvl9pPr>
          </a:lstStyle>
          <a:p>
            <a:pPr algn="ctr">
              <a:defRPr lang="de-de"/>
            </a:pPr>
            <a:r>
              <a:rPr lang="de-de" sz="1376" b="0">
                <a:latin typeface="Century Gothic" pitchFamily="2" charset="0"/>
                <a:cs typeface="Century Gothic" pitchFamily="2" charset="0"/>
              </a:rPr>
              <a:t>Weiterempfehler</a:t>
            </a:r>
          </a:p>
        </p:txBody>
      </p:sp>
      <p:sp>
        <p:nvSpPr>
          <p:cNvPr id="18" name="Shape 208"/>
          <p:cNvSpPr>
            <a:extLst>
              <a:ext uri="smNativeData">
                <pr:smNativeData xmlns="" xmlns:p14="http://schemas.microsoft.com/office/powerpoint/2010/main" xmlns:pr="smNativeData" val="SMDATA_13_+WCCXRMAAAAlAAAAZAAAAA0AAAAAKwAAACsAAAArAAAAKwAAAAAAAAABAAAAAAAAAAEAAABQAAAAAAAAAAAA4D8AAAAAAADgPwAAAAAAAOA/AAAAAAAA4D8AAAAAAADgPwAAAAAAAOA/AAAAAAAA4D8AAAAAAADgPwAAAAAAAOA/AAAAAAAA4D8CAAAAjAAAAAEAAAAAAAAARaT8AP///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QAAAAAAAAAAAAAAAAAAAAEAAAAAAAAAMgAAAI0AAACNAAAAZAAAAGQAAAAAAAAAy8vLADIAAACNAAAAjQAAAGQAAABkAAAAAAAAABcAAAAUAAAAAAAAAAAAAAD/fwAA/38AAAAAAAAJAAAABAAAANX///8MAAAAEAAAAAAAAAAAAAAAAAAAAAAAAAAeAAAAaAAAAAAAAAAAAAAAAAAAAAAAAAAAAAAAECcAABAnAAAAAAAAAAAAAAAAAAAAAAAAAAAAAAAAAAAAAAAAAAAAAGQAAAAAAAAAwMD/AAAAAAAAAAAAAAAAAAAAAABkAAAAAAAAAH9/fwAKAAAAHwAAAFQAAABFpPwA////AQAAAAAAAAAAAAAAAAAAAAAAAAAAAAAAAAAAAAAAAAAAAAAAAH9/fwAAAAAAy8vLAMDA/wB/f38AAAAAAAAAAAAAAAAAAAAAAAAAAAAhAAAAGAAAABQAAADuOgAA0xIAABpJAAAaFgAAEAAAACYAAAAIAAAA//////////8="/>
              </a:ext>
            </a:extLst>
          </p:cNvSpPr>
          <p:nvPr/>
        </p:nvSpPr>
        <p:spPr>
          <a:xfrm>
            <a:off x="6210393" y="1619241"/>
            <a:ext cx="1219051" cy="281914"/>
          </a:xfrm>
          <a:prstGeom prst="rect">
            <a:avLst/>
          </a:prstGeom>
          <a:solidFill>
            <a:srgbClr val="45A4FC"/>
          </a:solidFill>
          <a:ln>
            <a:noFill/>
          </a:ln>
          <a:effectLst>
            <a:outerShdw blurRad="63500" dist="126622" dir="2700000" algn="tl">
              <a:srgbClr val="000000">
                <a:alpha val="50000"/>
              </a:srgbClr>
            </a:outerShdw>
          </a:effectLst>
        </p:spPr>
        <p:txBody>
          <a:bodyPr vert="horz" wrap="square" lIns="14449" tIns="14449" rIns="14449" bIns="14449" numCol="1" spcCol="215900" anchor="ctr"/>
          <a:lstStyle>
            <a:lvl1pPr defTabSz="586740">
              <a:tabLst/>
              <a:defRPr lang="de-de" sz="2600" b="1">
                <a:solidFill>
                  <a:srgbClr val="FFFFFF"/>
                </a:solidFill>
                <a:latin typeface="Copperplate" charset="0"/>
                <a:ea typeface="ＭＳ Ｐゴシック" charset="0"/>
                <a:cs typeface="ＭＳ Ｐゴシック" charset="0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/>
            </a:lvl9pPr>
          </a:lstStyle>
          <a:p>
            <a:pPr algn="ctr">
              <a:defRPr lang="de-de"/>
            </a:pPr>
            <a:r>
              <a:rPr lang="de-de" sz="1376" b="0">
                <a:latin typeface="Century Gothic" pitchFamily="2" charset="0"/>
                <a:cs typeface="Century Gothic" pitchFamily="2" charset="0"/>
              </a:rPr>
              <a:t>Kunde</a:t>
            </a:r>
          </a:p>
        </p:txBody>
      </p:sp>
      <p:sp>
        <p:nvSpPr>
          <p:cNvPr id="19" name="Shape 306"/>
          <p:cNvSpPr>
            <a:extLst>
              <a:ext uri="smNativeData">
                <pr:smNativeData xmlns="" xmlns:p14="http://schemas.microsoft.com/office/powerpoint/2010/main" xmlns:pr="smNativeData" val="SMDATA_13_+WCCXRMAAAAlAAAAZAAAAE0AAAAAUAAAAFAAAABQAAAAU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c3uAKAAAAACgAAAAoAAAAZAAAAGQAAAAAAAAAzMzMAAAAAABQAAAAUAAAAGQAAABkAAAAAAAAABcAAAAUAAAAAAAAAAAAAAD/fwAA/38AAAAAAAAJAAAABAAAAAkAAAAMAAAAEAAAAAAAAAAAAAAAAAAAAAAAAAAeAAAAaAAAAAAAAAAAAAAAAAAAAAAAAAAAAAAAECcAABAnAAAAAAAAAAAAAAAAAAAAAAAAAAAAAAAAAAAAAAAAAAAAABQAAAAAAAAAwMD/AAAAAABkAAAAMgAAAAAAAABkAAAAAAAAAH9/fwAKAAAAHwAAAFQAAAD///8A////AQAAAAAAAAAAAAAAAAAAAAAAAAAAAAAAAAAAAAAAAAAAAAAAAH9/fwDc3uADzMzMAMDA/wB/f38AAAAAAAAAAAAAAAAAAAAAAAAAAAAhAAAAGAAAABQAAADiJwAA1B8AABtJAADrOAAAECAAACYAAAAIAAAA//////////8="/>
              </a:ext>
            </a:extLst>
          </p:cNvSpPr>
          <p:nvPr/>
        </p:nvSpPr>
        <p:spPr>
          <a:xfrm>
            <a:off x="4572000" y="2737824"/>
            <a:ext cx="2857780" cy="21582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6881" tIns="26881" rIns="26881" bIns="26881" numCol="1" spcCol="215900" anchor="ctr"/>
          <a:lstStyle/>
          <a:p>
            <a:pPr algn="just" defTabSz="241278">
              <a:lnSpc>
                <a:spcPct val="120000"/>
              </a:lnSpc>
              <a:defRPr lang="de-de" sz="1800"/>
            </a:pPr>
            <a:r>
              <a:rPr lang="de-de" sz="1270" b="1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Vorteile:</a:t>
            </a:r>
          </a:p>
          <a:p>
            <a:pPr marL="181463" indent="-181463" algn="just" defTabSz="241278">
              <a:lnSpc>
                <a:spcPct val="120000"/>
              </a:lnSpc>
              <a:buClr>
                <a:schemeClr val="accent1"/>
              </a:buClr>
              <a:buFont typeface="Wingdings" charset="2"/>
              <a:buChar char="ü"/>
              <a:defRPr lang="de-de" sz="1800"/>
            </a:pPr>
            <a:r>
              <a:rPr lang="de-de" sz="1270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intensive Beratung</a:t>
            </a:r>
          </a:p>
          <a:p>
            <a:pPr marL="181463" indent="-181463" algn="just" defTabSz="241278">
              <a:lnSpc>
                <a:spcPct val="120000"/>
              </a:lnSpc>
              <a:buClr>
                <a:schemeClr val="accent1"/>
              </a:buClr>
              <a:buFont typeface="Wingdings" charset="2"/>
              <a:buChar char="ü"/>
              <a:defRPr lang="de-de" sz="1800"/>
            </a:pPr>
            <a:r>
              <a:rPr lang="de-de" sz="1270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schnellere Produktbewegung</a:t>
            </a:r>
          </a:p>
          <a:p>
            <a:pPr marL="181463" indent="-181463" algn="just" defTabSz="241278">
              <a:lnSpc>
                <a:spcPct val="120000"/>
              </a:lnSpc>
              <a:buClr>
                <a:schemeClr val="accent1"/>
              </a:buClr>
              <a:buFont typeface="Wingdings" charset="2"/>
              <a:buChar char="ü"/>
              <a:defRPr lang="de-de" sz="1800"/>
            </a:pPr>
            <a:r>
              <a:rPr lang="de-de" sz="1270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höhere Produktqualität</a:t>
            </a:r>
          </a:p>
          <a:p>
            <a:pPr marL="181463" indent="-181463" algn="just" defTabSz="241278">
              <a:lnSpc>
                <a:spcPct val="120000"/>
              </a:lnSpc>
              <a:buClr>
                <a:schemeClr val="accent1"/>
              </a:buClr>
              <a:buFont typeface="Wingdings" charset="2"/>
              <a:buChar char="ü"/>
              <a:defRPr lang="de-de" sz="1800"/>
            </a:pPr>
            <a:r>
              <a:rPr lang="de-de" sz="1270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keine Werbekosten</a:t>
            </a:r>
          </a:p>
          <a:p>
            <a:pPr marL="181463" indent="-181463" algn="just" defTabSz="241278">
              <a:lnSpc>
                <a:spcPct val="120000"/>
              </a:lnSpc>
              <a:buClr>
                <a:schemeClr val="accent1"/>
              </a:buClr>
              <a:buFont typeface="Wingdings" charset="2"/>
              <a:buChar char="ü"/>
              <a:defRPr lang="de-de" sz="1800"/>
            </a:pPr>
            <a:r>
              <a:rPr lang="de-de" sz="1270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keine Angestellten</a:t>
            </a:r>
          </a:p>
          <a:p>
            <a:pPr marL="181463" indent="-181463" algn="just" defTabSz="241278">
              <a:lnSpc>
                <a:spcPct val="120000"/>
              </a:lnSpc>
              <a:buClr>
                <a:schemeClr val="accent1"/>
              </a:buClr>
              <a:buFont typeface="Wingdings" charset="2"/>
              <a:buChar char="ü"/>
              <a:defRPr lang="de-de" sz="1800"/>
            </a:pPr>
            <a:r>
              <a:rPr lang="de-de" sz="1270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keine Zwischenhändler</a:t>
            </a:r>
          </a:p>
          <a:p>
            <a:pPr marL="181463" indent="-181463" algn="just" defTabSz="241278">
              <a:lnSpc>
                <a:spcPct val="120000"/>
              </a:lnSpc>
              <a:buClr>
                <a:schemeClr val="accent1"/>
              </a:buClr>
              <a:buFont typeface="Wingdings" charset="2"/>
              <a:buChar char="ü"/>
              <a:defRPr lang="de-de" sz="1800"/>
            </a:pPr>
            <a:r>
              <a:rPr lang="de-de" sz="1270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bessere Geld-Umverteilung</a:t>
            </a:r>
          </a:p>
          <a:p>
            <a:pPr marL="181463" indent="-181463" algn="just" defTabSz="241278">
              <a:lnSpc>
                <a:spcPct val="120000"/>
              </a:lnSpc>
              <a:buClr>
                <a:schemeClr val="accent1"/>
              </a:buClr>
              <a:buFont typeface="Wingdings" charset="2"/>
              <a:buChar char="ü"/>
              <a:defRPr lang="de-de" sz="1800"/>
            </a:pPr>
            <a:r>
              <a:rPr lang="de-de" sz="1270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passives Einkommen</a:t>
            </a:r>
          </a:p>
        </p:txBody>
      </p:sp>
      <p:cxnSp>
        <p:nvCxnSpPr>
          <p:cNvPr id="20" name="Gerade Verbindung mit Pfeil 31"/>
          <p:cNvCxnSpPr>
            <a:extLst>
              <a:ext uri="smNativeData">
                <pr:smNativeData xmlns="" xmlns:p14="http://schemas.microsoft.com/office/powerpoint/2010/main" xmlns:pr="smNativeData" val="SMDATA_13_+WCCXR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ABmIQBaAAAAAQAAACMAAAAjAAAAIwAAAAEAAAAAAAAAZAAAAGQAAAADAAAAZAAAAGQAAAAVAAAAYAAAAAAAAAAAAAAADwAAACADAAAAAAAAAAAAAAEAAACgMgAAVgcAAKr4//8BAAAAf39/AAEAAABkAAAAAAAAABQAAABAHwAAAAAAACYAAAAAAAAAwOD//wAAAAAmAAAAZAAAABYAAABMAAAAAQAAAAAAAAAHAAAAAAAAAAEAAAAAAAAAMgAAAI0AAACNAAAAZAAAAGQAAAAAAAAAy8vLADIAAACNAAAAjQAAAGQAAABkAAAAAAAAABcAAAAUAAAAAAAAAAAAAAD/fwAA/38AAAAAAAAJAAAABAAAAPH///8MAAAAEAAAAAAAAAAAAAAAAAAAAAAAAAAeAAAAaAAAAAAAAAAAAAAAAAAAAAAAAAAAAAAAECcAABAnAAAAAAAAAAAAAAAAAAAAAAAAAAAAAAAAAAAAAAAAAAAAAGQAAAAAAAAAwMD/AAAAAABkAAAAMgAAAAAAAABkAAAAAAAAAH9/fwAKAAAAHwAAAFQAAAD///8A////AQAAAAAAAAAAAAAAAAAAAAAAAAAAAAAAAAAAAAAAAAAAAGYhAH9/fwAAAAAAy8vLAMDA/wB/f38AAAAAAAAAAAAAAAAAAAAAAAAAAAAhAAAAGAAAABQAAADWFAAAexUAAO46AAB8FQAAEAAAACYAAAAIAAAA//////////8="/>
              </a:ext>
            </a:extLst>
          </p:cNvCxnSpPr>
          <p:nvPr/>
        </p:nvCxnSpPr>
        <p:spPr>
          <a:xfrm rot="5400000">
            <a:off x="4571664" y="209671"/>
            <a:ext cx="336" cy="3276787"/>
          </a:xfrm>
          <a:prstGeom prst="straightConnector1">
            <a:avLst/>
          </a:prstGeom>
          <a:noFill/>
          <a:ln w="57150" cap="flat" cmpd="sng" algn="ctr">
            <a:solidFill>
              <a:srgbClr val="006621"/>
            </a:solidFill>
            <a:prstDash val="solid"/>
            <a:headEnd type="none"/>
            <a:tailEnd type="arrow" w="med" len="med"/>
          </a:ln>
          <a:effectLst>
            <a:outerShdw blurRad="63500" dist="126622" dir="2700000">
              <a:srgbClr val="000000">
                <a:alpha val="50000"/>
              </a:srgbClr>
            </a:outerShdw>
          </a:effectLst>
        </p:spPr>
      </p:cxnSp>
      <p:cxnSp>
        <p:nvCxnSpPr>
          <p:cNvPr id="21" name="Gerade Verbindung mit Pfeil 34"/>
          <p:cNvCxnSpPr>
            <a:extLst>
              <a:ext uri="smNativeData">
                <pr:smNativeData xmlns="" xmlns:p14="http://schemas.microsoft.com/office/powerpoint/2010/main" xmlns:pr="smNativeData" val="SMDATA_13_+WCCXR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9mAABaAAAAAQAAACMAAAAjAAAAIwAAAAEAAAAAAAAAZAAAAGQAAAADAAAAZAAAAGQAAAAVAAAAYAAAAAAAAAAAAAAADwAAACADAAAAAAAAAAAAAAEAAACgMgAAVgcAAKr4//8BAAAAf39/AAEAAABkAAAAAAAAABQAAABAHwAAAAAAACYAAAAAAAAAwOD//wAAAAAmAAAAZAAAABYAAABMAAAAAQAAAAAAAAAHAAAAAAAAAAEAAAAAAAAAMgAAAI0AAACNAAAAZAAAAGQAAAAAAAAAy8vLADIAAACNAAAAjQAAAGQAAABkAAAAAAAAABcAAAAUAAAAAAAAAAAAAAD/fwAA/38AAAAAAAAJAAAABAAAAPr///8MAAAAEAAAAAAAAAAAAAAAAAAAAAAAAAAeAAAAaAAAAAAAAAAAAAAAAAAAAAAAAAAAAAAAECcAABAnAAAAAAAAAAAAAAAAAAAAAAAAAAAAAAAAAAAAAAAAAAAAAGQAAAAAAAAAwMD/AAAAAABkAAAAMgAAAAAAAABkAAAAAAAAAH9/fwAKAAAAHwAAAFQAAAD///8A////AQAAAAAAAAAAAAAAAAAAAAAAAAAAAAAAAAAAAAAAAAAA/2YAAH9/fwAAAAAAy8vLAMDA/wB/f38AAAAAAAAAAAAAAAAAAAAAAAAAAAAhAAAAGAAAABQAAAApOQAAjQcAACU9AACOBwAAEAAAACYAAAAIAAAA//////////8="/>
              </a:ext>
            </a:extLst>
          </p:cNvCxnSpPr>
          <p:nvPr/>
        </p:nvCxnSpPr>
        <p:spPr>
          <a:xfrm rot="5400000">
            <a:off x="6229210" y="478481"/>
            <a:ext cx="336" cy="342732"/>
          </a:xfrm>
          <a:prstGeom prst="straightConnector1">
            <a:avLst/>
          </a:prstGeom>
          <a:noFill/>
          <a:ln w="57150" cap="flat" cmpd="sng" algn="ctr">
            <a:solidFill>
              <a:srgbClr val="FF6600"/>
            </a:solidFill>
            <a:prstDash val="solid"/>
            <a:headEnd type="none"/>
            <a:tailEnd type="arrow" w="med" len="med"/>
          </a:ln>
          <a:effectLst>
            <a:outerShdw blurRad="63500" dist="126622" dir="2700000">
              <a:srgbClr val="000000">
                <a:alpha val="50000"/>
              </a:srgbClr>
            </a:outerShdw>
          </a:effectLst>
        </p:spPr>
      </p:cxnSp>
      <p:cxnSp>
        <p:nvCxnSpPr>
          <p:cNvPr id="22" name="Gerade Verbindung mit Pfeil 44"/>
          <p:cNvCxnSpPr>
            <a:extLst>
              <a:ext uri="smNativeData">
                <pr:smNativeData xmlns="" xmlns:p14="http://schemas.microsoft.com/office/powerpoint/2010/main" xmlns:pr="smNativeData" val="SMDATA_13_+WCCXR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ABmIQBaAAAAAQAAACMAAAAjAAAAIwAAAAEAAAAAAAAAZAAAAGQAAAADAAAAZAAAAGQAAAAVAAAAYAAAAAAAAAAAAAAADwAAACADAAAAAAAAAAAAAAEAAACgMgAAVgcAAKr4//8BAAAAf39/AAEAAABkAAAAAAAAABQAAABAHwAAAAAAACYAAAAAAAAAwOD//wAAAAAmAAAAZAAAABYAAABMAAAAAQAAAAAAAAAHAAAAAAAAAAEAAAAAAAAAMgAAAI0AAACNAAAAZAAAAGQAAAAAAAAAy8vLADIAAACNAAAAjQAAAGQAAABkAAAAAAAAABcAAAAUAAAAAAAAAAAAAAD/fwAA/38AAAAAAAAJAAAABAAAAAYAAAAMAAAAEAAAAAAAAAAAAAAAAAAAAAAAAAAeAAAAaAAAAAAAAAAAAAAAAAAAAAAAAAAAAAAAECcAABAnAAAAAAAAAAAAAAAAAAAAAAAAAAAAAAAAAAAAAAAAAAAAAGQAAAAAAAAAwMD/AAAAAABkAAAAMgAAAAAAAABkAAAAAAAAAH9/fwAKAAAAHwAAAFQAAAD///8A////AQAAAAAAAAAAAAAAAAAAAAAAAAAAAAAAAAAAAAAAAAAAAGYhAH9/fwAAAAAAy8vLAMDA/wB/f38AAAAAAAAAAAAAAAAAAAAAAAAAAAAhAAAAGAAAABQAAAApOQAANgoAACU9AAA3CgAAEAAAACYAAAAIAAAA//////////8="/>
              </a:ext>
            </a:extLst>
          </p:cNvCxnSpPr>
          <p:nvPr/>
        </p:nvCxnSpPr>
        <p:spPr>
          <a:xfrm rot="5400000">
            <a:off x="6229210" y="707305"/>
            <a:ext cx="336" cy="342732"/>
          </a:xfrm>
          <a:prstGeom prst="straightConnector1">
            <a:avLst/>
          </a:prstGeom>
          <a:noFill/>
          <a:ln w="57150" cap="flat" cmpd="sng" algn="ctr">
            <a:solidFill>
              <a:srgbClr val="006621"/>
            </a:solidFill>
            <a:prstDash val="solid"/>
            <a:headEnd type="none"/>
            <a:tailEnd type="arrow" w="med" len="med"/>
          </a:ln>
          <a:effectLst>
            <a:outerShdw blurRad="63500" dist="126622" dir="2700000">
              <a:srgbClr val="000000">
                <a:alpha val="50000"/>
              </a:srgbClr>
            </a:outerShdw>
          </a:effectLst>
        </p:spPr>
      </p:cxnSp>
      <p:sp>
        <p:nvSpPr>
          <p:cNvPr id="23" name="Shape 306"/>
          <p:cNvSpPr>
            <a:extLst>
              <a:ext uri="smNativeData">
                <pr:smNativeData xmlns="" xmlns:p14="http://schemas.microsoft.com/office/powerpoint/2010/main" xmlns:pr="smNativeData" val="SMDATA_13_+WCCXRMAAAAlAAAAZAAAAE0AAAAAUAAAAFAAAABQAAAAU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c3uAKAAAAACgAAAAoAAAAZAAAAGQAAAAAAAAAzMzMAAAAAABQAAAAUAAAAGQAAABkAAAAAAAAABcAAAAUAAAAAAAAAAAAAAD/fwAA/38AAAAAAAAJAAAABAAAAO7///8MAAAAEAAAAAAAAAAAAAAAAAAAAAAAAAAeAAAAaAAAAAAAAAAAAAAAAAAAAAAAAAAAAAAAECcAABAnAAAAAAAAAAAAAAAAAAAAAAAAAAAAAAAAAAAAAAAAAAAAABQAAAAAAAAAwMD/AAAAAABkAAAAMgAAAAAAAABkAAAAAAAAAH9/fwAKAAAAHwAAAFQAAAD///8A////AQAAAAAAAAAAAAAAAAAAAAAAAAAAAAAAAAAAAAAAAAAAAAAAAH9/fwDc3uADzMzMAMDA/wB/f38AAAAAAAAAAAAAAAAAAAAAAAAAAAAhAAAAGAAAABQAAAAKPgAAiQUAAIxJAACKCwAAECAAACYAAAAIAAAA//////////8="/>
              </a:ext>
            </a:extLst>
          </p:cNvSpPr>
          <p:nvPr/>
        </p:nvSpPr>
        <p:spPr>
          <a:xfrm>
            <a:off x="6477859" y="476129"/>
            <a:ext cx="989891" cy="516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6881" tIns="26881" rIns="26881" bIns="26881" numCol="1" spcCol="215900" anchor="ctr"/>
          <a:lstStyle/>
          <a:p>
            <a:pPr algn="just" defTabSz="241278">
              <a:lnSpc>
                <a:spcPct val="120000"/>
              </a:lnSpc>
              <a:defRPr lang="de-de" sz="1800"/>
            </a:pPr>
            <a:r>
              <a:rPr lang="de-de" sz="1270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Warenfluss</a:t>
            </a:r>
          </a:p>
          <a:p>
            <a:pPr algn="just" defTabSz="241278">
              <a:lnSpc>
                <a:spcPct val="120000"/>
              </a:lnSpc>
              <a:defRPr lang="de-de" sz="1800"/>
            </a:pPr>
            <a:r>
              <a:rPr lang="de-de" sz="1270">
                <a:solidFill>
                  <a:srgbClr val="595959"/>
                </a:solidFill>
                <a:latin typeface="Century Gothic" pitchFamily="2" charset="0"/>
                <a:ea typeface="Copperplate" charset="0"/>
                <a:cs typeface="Century Gothic" pitchFamily="2" charset="0"/>
              </a:rPr>
              <a:t>Geldfluss</a:t>
            </a:r>
          </a:p>
        </p:txBody>
      </p:sp>
    </p:spTree>
    <p:extLst>
      <p:ext uri="{BB962C8B-B14F-4D97-AF65-F5344CB8AC3E}">
        <p14:creationId xmlns:p14="http://schemas.microsoft.com/office/powerpoint/2010/main" val="4540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6478">
        <p:fade/>
        <p:extLst>
          <p:ext uri="smNativeData">
            <pr:smNativeData xmlns="" xmlns:pr="smNativeData" val="+WCCXQAAAAC8AgAAAAAAAAYAAAAAAAAAzjMGAAAAAAABAAAAAQAAAAAAAAAAAAAAAAAAAAAAAAAAAAAA"/>
          </p:ext>
        </p:extLst>
      </p:transition>
    </mc:Choice>
    <mc:Fallback xmlns="">
      <p:transition spd="med" advTm="406478">
        <p:fade/>
        <p:extLst>
          <p:ext uri="smNativeData">
            <pr:smNativeData xmlns:pr="smNativeData" xmlns:p14="http://schemas.microsoft.com/office/powerpoint/2010/main" xmlns="" val="+WCCXQAAAAC8AgAAAAAAAAYAAAAAAAAAzjMGAAAAAAAB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 advAuto="0"/>
      <p:bldP spid="17" grpId="0" animBg="1"/>
      <p:bldP spid="18" grpId="0" animBg="1"/>
      <p:bldP spid="19" grpId="0" animBg="1"/>
      <p:bldP spid="20" grpId="0" animBg="1" advAuto="0"/>
    </p:bldLst>
    <p:extLst>
      <p:ext uri="smNativeData">
        <pr:smNativeData xmlns="" xmlns:p14="http://schemas.microsoft.com/office/powerpoint/2010/main" xmlns:pr="smNativeData" val="+WCCXQcAAAAFAAAA/f///wEAAAABAAAAAAAAAAAAAAAAAAAAAAAAAAkAAAD9////AQAAAAEAAAAAAAAAAAAAAAAAAAAAAAAADQAAAP3///8BAAAAAQAAAAAAAAAAAAAAAAAAAAAAAAARAAAA/f///wEAAAABAAAAAAAAAAAAAAAAAAAAAAAAABUAAAD9////AQAAAAEAAAAAAAAAAAAAAAAAAAAAAAAAGQAAAP3///8BAAAAAQAAAAAAAAAAAAAAAAAAAAAAAAAdAAAA/f///wEAAAABAAAAAAAAAAAAAAAAAAAAAAAAAA=="/>
      </p:ext>
    </p:ext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D974272-E1C5-3D4E-BDFF-44AD797D04DE}"/>
              </a:ext>
            </a:extLst>
          </p:cNvPr>
          <p:cNvSpPr txBox="1">
            <a:spLocks/>
          </p:cNvSpPr>
          <p:nvPr/>
        </p:nvSpPr>
        <p:spPr>
          <a:xfrm>
            <a:off x="1328350" y="324693"/>
            <a:ext cx="6276272" cy="371537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de-DE" sz="2400">
                <a:solidFill>
                  <a:srgbClr val="07608E"/>
                </a:solidFill>
                <a:latin typeface="Arial" pitchFamily="34" charset="0"/>
                <a:cs typeface="Arial" pitchFamily="34" charset="0"/>
              </a:rPr>
              <a:t>Die besten Voraussetzungen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E947313F-6D62-584F-B46E-CE1FB7B45938}"/>
              </a:ext>
            </a:extLst>
          </p:cNvPr>
          <p:cNvSpPr txBox="1">
            <a:spLocks/>
          </p:cNvSpPr>
          <p:nvPr/>
        </p:nvSpPr>
        <p:spPr>
          <a:xfrm>
            <a:off x="1328350" y="731326"/>
            <a:ext cx="6276272" cy="12994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de-DE">
                <a:solidFill>
                  <a:sysClr val="windowText" lastClr="000000"/>
                </a:solidFill>
              </a:rPr>
              <a:t>DEINE ERFOLGSPLANUNG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EAF5A6CA-558C-4E49-821C-D91AC352680E}"/>
              </a:ext>
            </a:extLst>
          </p:cNvPr>
          <p:cNvSpPr/>
          <p:nvPr/>
        </p:nvSpPr>
        <p:spPr>
          <a:xfrm>
            <a:off x="1640520" y="1311409"/>
            <a:ext cx="3543005" cy="401936"/>
          </a:xfrm>
          <a:prstGeom prst="rect">
            <a:avLst/>
          </a:prstGeom>
          <a:solidFill>
            <a:srgbClr val="008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defTabSz="685800">
              <a:defRPr/>
            </a:pPr>
            <a:r>
              <a:rPr lang="en-US" sz="1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Exklusivität</a:t>
            </a:r>
            <a:endParaRPr lang="en-US" sz="1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239C843-84E0-4C43-BD41-FB9DFE2B96CF}"/>
              </a:ext>
            </a:extLst>
          </p:cNvPr>
          <p:cNvSpPr/>
          <p:nvPr/>
        </p:nvSpPr>
        <p:spPr>
          <a:xfrm>
            <a:off x="1640520" y="1839566"/>
            <a:ext cx="3543002" cy="414782"/>
          </a:xfrm>
          <a:prstGeom prst="rect">
            <a:avLst/>
          </a:prstGeom>
          <a:solidFill>
            <a:srgbClr val="014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defTabSz="685800">
              <a:defRPr/>
            </a:pPr>
            <a:r>
              <a:rPr lang="en-US" sz="1500" b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Verbrauchsprodukte</a:t>
            </a:r>
            <a:endParaRPr lang="en-US" sz="15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E784FA66-5316-2249-8CE2-A068C04F89AD}"/>
              </a:ext>
            </a:extLst>
          </p:cNvPr>
          <p:cNvSpPr/>
          <p:nvPr/>
        </p:nvSpPr>
        <p:spPr>
          <a:xfrm>
            <a:off x="1640520" y="2335506"/>
            <a:ext cx="3543002" cy="401936"/>
          </a:xfrm>
          <a:prstGeom prst="rect">
            <a:avLst/>
          </a:prstGeom>
          <a:solidFill>
            <a:srgbClr val="008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defTabSz="685800">
              <a:defRPr/>
            </a:pPr>
            <a:r>
              <a:rPr lang="en-US" sz="15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 </a:t>
            </a:r>
            <a:r>
              <a:rPr lang="en-US" sz="1500" b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Effekte</a:t>
            </a:r>
            <a:endParaRPr lang="en-US" sz="15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D1D5330A-3D95-254D-85A0-5C4243F66264}"/>
              </a:ext>
            </a:extLst>
          </p:cNvPr>
          <p:cNvSpPr/>
          <p:nvPr/>
        </p:nvSpPr>
        <p:spPr>
          <a:xfrm>
            <a:off x="1640520" y="2837386"/>
            <a:ext cx="3543005" cy="401936"/>
          </a:xfrm>
          <a:prstGeom prst="rect">
            <a:avLst/>
          </a:prstGeom>
          <a:solidFill>
            <a:srgbClr val="014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defTabSz="685800">
              <a:defRPr/>
            </a:pPr>
            <a:r>
              <a:rPr lang="en-US" sz="1500" b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Unbegrenzte</a:t>
            </a:r>
            <a:r>
              <a:rPr lang="en-US" sz="15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Zielgruppe</a:t>
            </a:r>
            <a:endParaRPr lang="en-US" sz="15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9890DB17-763D-B24E-80F3-17E87CB77493}"/>
              </a:ext>
            </a:extLst>
          </p:cNvPr>
          <p:cNvSpPr/>
          <p:nvPr/>
        </p:nvSpPr>
        <p:spPr>
          <a:xfrm>
            <a:off x="1640519" y="3288900"/>
            <a:ext cx="3543002" cy="414782"/>
          </a:xfrm>
          <a:prstGeom prst="rect">
            <a:avLst/>
          </a:prstGeom>
          <a:solidFill>
            <a:srgbClr val="008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defTabSz="685800">
              <a:defRPr/>
            </a:pPr>
            <a:r>
              <a:rPr lang="en-US" sz="1500" b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Zeitpunkt</a:t>
            </a:r>
            <a:endParaRPr lang="en-US" sz="15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CEFFF01-712B-4C3F-B746-8470C654D2A6}"/>
              </a:ext>
            </a:extLst>
          </p:cNvPr>
          <p:cNvSpPr txBox="1"/>
          <p:nvPr/>
        </p:nvSpPr>
        <p:spPr>
          <a:xfrm rot="10800000" flipV="1">
            <a:off x="1328349" y="3680026"/>
            <a:ext cx="7366071" cy="111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3"/>
              </a:buBlip>
              <a:defRPr/>
            </a:pPr>
            <a:r>
              <a:rPr lang="de-DE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Wachsender Gesundheits- Wellnessmarkt sowie Spiritualität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3"/>
              </a:buBlip>
              <a:defRPr/>
            </a:pPr>
            <a:r>
              <a:rPr lang="de-DE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Fairer Vergütungsplan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3"/>
              </a:buBlip>
              <a:defRPr/>
            </a:pPr>
            <a:r>
              <a:rPr lang="de-DE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Stabiles Unternehmen &amp; weltweite Expansion steht erst noch bevor</a:t>
            </a:r>
            <a:endParaRPr lang="de-DE" sz="15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DFD6FD6D-3122-4302-B8D8-BC686F3A3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08" y="1319892"/>
            <a:ext cx="3575684" cy="2383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fik 12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F38D576-182C-424B-87F9-9B3CAA078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352" y="107448"/>
            <a:ext cx="489496" cy="489496"/>
          </a:xfrm>
          <a:prstGeom prst="rect">
            <a:avLst/>
          </a:prstGeom>
        </p:spPr>
      </p:pic>
      <p:pic>
        <p:nvPicPr>
          <p:cNvPr id="14" name="Bild 2">
            <a:extLst>
              <a:ext uri="{FF2B5EF4-FFF2-40B4-BE49-F238E27FC236}">
                <a16:creationId xmlns:a16="http://schemas.microsoft.com/office/drawing/2014/main" id="{EAD127A9-9FD0-498F-A64F-20AAC1DE2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-29675" t="-371" r="-12121" b="4505"/>
          <a:stretch/>
        </p:blipFill>
        <p:spPr>
          <a:xfrm>
            <a:off x="8402764" y="4449867"/>
            <a:ext cx="741236" cy="668186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3310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412EA16-0927-ED40-9E87-3F5014A7F1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42" y="850222"/>
            <a:ext cx="3409114" cy="28183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65F1F5-B238-F94B-8208-5CAAD2CB72EE}"/>
              </a:ext>
            </a:extLst>
          </p:cNvPr>
          <p:cNvSpPr txBox="1">
            <a:spLocks/>
          </p:cNvSpPr>
          <p:nvPr/>
        </p:nvSpPr>
        <p:spPr>
          <a:xfrm>
            <a:off x="1328350" y="324693"/>
            <a:ext cx="6276272" cy="371537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de-DE" sz="2400">
                <a:solidFill>
                  <a:srgbClr val="07608E"/>
                </a:solidFill>
                <a:latin typeface="Arial" pitchFamily="34" charset="0"/>
                <a:cs typeface="Arial" pitchFamily="34" charset="0"/>
              </a:rPr>
              <a:t>Start in Europa</a:t>
            </a:r>
          </a:p>
        </p:txBody>
      </p:sp>
      <p:sp>
        <p:nvSpPr>
          <p:cNvPr id="5" name="Ellipse 2">
            <a:extLst>
              <a:ext uri="{FF2B5EF4-FFF2-40B4-BE49-F238E27FC236}">
                <a16:creationId xmlns:a16="http://schemas.microsoft.com/office/drawing/2014/main" id="{40326998-9C91-0640-ADD1-59CF6E0E30E5}"/>
              </a:ext>
            </a:extLst>
          </p:cNvPr>
          <p:cNvSpPr/>
          <p:nvPr/>
        </p:nvSpPr>
        <p:spPr>
          <a:xfrm>
            <a:off x="6642743" y="2952749"/>
            <a:ext cx="77789" cy="5019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llipse 3">
            <a:extLst>
              <a:ext uri="{FF2B5EF4-FFF2-40B4-BE49-F238E27FC236}">
                <a16:creationId xmlns:a16="http://schemas.microsoft.com/office/drawing/2014/main" id="{2055AFC0-F15E-C844-91C8-BA8C7F9B91F2}"/>
              </a:ext>
            </a:extLst>
          </p:cNvPr>
          <p:cNvSpPr/>
          <p:nvPr/>
        </p:nvSpPr>
        <p:spPr>
          <a:xfrm>
            <a:off x="6072746" y="2574055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llipse 4">
            <a:extLst>
              <a:ext uri="{FF2B5EF4-FFF2-40B4-BE49-F238E27FC236}">
                <a16:creationId xmlns:a16="http://schemas.microsoft.com/office/drawing/2014/main" id="{E8642E34-A373-A142-A32B-A73E23972810}"/>
              </a:ext>
            </a:extLst>
          </p:cNvPr>
          <p:cNvSpPr/>
          <p:nvPr/>
        </p:nvSpPr>
        <p:spPr>
          <a:xfrm>
            <a:off x="6015560" y="295274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llipse 5">
            <a:extLst>
              <a:ext uri="{FF2B5EF4-FFF2-40B4-BE49-F238E27FC236}">
                <a16:creationId xmlns:a16="http://schemas.microsoft.com/office/drawing/2014/main" id="{B86B10AD-EFC4-3441-AAAC-DDA89068BE5E}"/>
              </a:ext>
            </a:extLst>
          </p:cNvPr>
          <p:cNvSpPr/>
          <p:nvPr/>
        </p:nvSpPr>
        <p:spPr>
          <a:xfrm>
            <a:off x="6330048" y="2767126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Ellipse 6">
            <a:extLst>
              <a:ext uri="{FF2B5EF4-FFF2-40B4-BE49-F238E27FC236}">
                <a16:creationId xmlns:a16="http://schemas.microsoft.com/office/drawing/2014/main" id="{16D3D7E1-F948-2744-83A3-3C99B02BD202}"/>
              </a:ext>
            </a:extLst>
          </p:cNvPr>
          <p:cNvSpPr/>
          <p:nvPr/>
        </p:nvSpPr>
        <p:spPr>
          <a:xfrm>
            <a:off x="6373928" y="2916421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Ellipse 7">
            <a:extLst>
              <a:ext uri="{FF2B5EF4-FFF2-40B4-BE49-F238E27FC236}">
                <a16:creationId xmlns:a16="http://schemas.microsoft.com/office/drawing/2014/main" id="{789E58E0-E966-8041-825D-136F41C6012B}"/>
              </a:ext>
            </a:extLst>
          </p:cNvPr>
          <p:cNvSpPr/>
          <p:nvPr/>
        </p:nvSpPr>
        <p:spPr>
          <a:xfrm>
            <a:off x="6158513" y="2638412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llipse 8">
            <a:extLst>
              <a:ext uri="{FF2B5EF4-FFF2-40B4-BE49-F238E27FC236}">
                <a16:creationId xmlns:a16="http://schemas.microsoft.com/office/drawing/2014/main" id="{05902E3C-FDFE-6145-84EA-57DF059CD4D7}"/>
              </a:ext>
            </a:extLst>
          </p:cNvPr>
          <p:cNvSpPr/>
          <p:nvPr/>
        </p:nvSpPr>
        <p:spPr>
          <a:xfrm>
            <a:off x="5486340" y="3117346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lipse 9">
            <a:extLst>
              <a:ext uri="{FF2B5EF4-FFF2-40B4-BE49-F238E27FC236}">
                <a16:creationId xmlns:a16="http://schemas.microsoft.com/office/drawing/2014/main" id="{EB3F5942-0F05-5149-ADFC-9B9B9FA83C3A}"/>
              </a:ext>
            </a:extLst>
          </p:cNvPr>
          <p:cNvSpPr/>
          <p:nvPr/>
        </p:nvSpPr>
        <p:spPr>
          <a:xfrm>
            <a:off x="6560094" y="2638412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Ellipse 10">
            <a:extLst>
              <a:ext uri="{FF2B5EF4-FFF2-40B4-BE49-F238E27FC236}">
                <a16:creationId xmlns:a16="http://schemas.microsoft.com/office/drawing/2014/main" id="{D09E3841-6CE0-C64C-AF9C-3C9719E05FB5}"/>
              </a:ext>
            </a:extLst>
          </p:cNvPr>
          <p:cNvSpPr/>
          <p:nvPr/>
        </p:nvSpPr>
        <p:spPr>
          <a:xfrm>
            <a:off x="6398309" y="278285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Ellipse 11">
            <a:extLst>
              <a:ext uri="{FF2B5EF4-FFF2-40B4-BE49-F238E27FC236}">
                <a16:creationId xmlns:a16="http://schemas.microsoft.com/office/drawing/2014/main" id="{4D168B45-3193-F049-A1B4-5064A5BB1610}"/>
              </a:ext>
            </a:extLst>
          </p:cNvPr>
          <p:cNvSpPr/>
          <p:nvPr/>
        </p:nvSpPr>
        <p:spPr>
          <a:xfrm>
            <a:off x="5938851" y="270203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Ellipse 12">
            <a:extLst>
              <a:ext uri="{FF2B5EF4-FFF2-40B4-BE49-F238E27FC236}">
                <a16:creationId xmlns:a16="http://schemas.microsoft.com/office/drawing/2014/main" id="{99BC0123-9D65-CB44-AADE-FB8B5DC4C971}"/>
              </a:ext>
            </a:extLst>
          </p:cNvPr>
          <p:cNvSpPr/>
          <p:nvPr/>
        </p:nvSpPr>
        <p:spPr>
          <a:xfrm>
            <a:off x="6012111" y="2681049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Ellipse 13">
            <a:extLst>
              <a:ext uri="{FF2B5EF4-FFF2-40B4-BE49-F238E27FC236}">
                <a16:creationId xmlns:a16="http://schemas.microsoft.com/office/drawing/2014/main" id="{53661709-EDF7-8C49-88D2-1BA98C28834E}"/>
              </a:ext>
            </a:extLst>
          </p:cNvPr>
          <p:cNvSpPr/>
          <p:nvPr/>
        </p:nvSpPr>
        <p:spPr>
          <a:xfrm>
            <a:off x="5914470" y="2654145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Ellipse 14">
            <a:extLst>
              <a:ext uri="{FF2B5EF4-FFF2-40B4-BE49-F238E27FC236}">
                <a16:creationId xmlns:a16="http://schemas.microsoft.com/office/drawing/2014/main" id="{EDE79316-A0BD-F94A-BC21-EFFCB16D8E2D}"/>
              </a:ext>
            </a:extLst>
          </p:cNvPr>
          <p:cNvSpPr/>
          <p:nvPr/>
        </p:nvSpPr>
        <p:spPr>
          <a:xfrm>
            <a:off x="5972166" y="2631683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Ellipse 15">
            <a:extLst>
              <a:ext uri="{FF2B5EF4-FFF2-40B4-BE49-F238E27FC236}">
                <a16:creationId xmlns:a16="http://schemas.microsoft.com/office/drawing/2014/main" id="{8BC6890C-476F-9F41-B174-45CAE453DFCD}"/>
              </a:ext>
            </a:extLst>
          </p:cNvPr>
          <p:cNvSpPr/>
          <p:nvPr/>
        </p:nvSpPr>
        <p:spPr>
          <a:xfrm>
            <a:off x="6449946" y="2808661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Ellipse 16">
            <a:extLst>
              <a:ext uri="{FF2B5EF4-FFF2-40B4-BE49-F238E27FC236}">
                <a16:creationId xmlns:a16="http://schemas.microsoft.com/office/drawing/2014/main" id="{9CE34FF5-0E5C-E048-A5BC-6D5E8E0C0E19}"/>
              </a:ext>
            </a:extLst>
          </p:cNvPr>
          <p:cNvSpPr/>
          <p:nvPr/>
        </p:nvSpPr>
        <p:spPr>
          <a:xfrm>
            <a:off x="6037257" y="2685970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Ellipse 17">
            <a:extLst>
              <a:ext uri="{FF2B5EF4-FFF2-40B4-BE49-F238E27FC236}">
                <a16:creationId xmlns:a16="http://schemas.microsoft.com/office/drawing/2014/main" id="{93DF25A6-3F28-8E48-85D5-0574EA190D0C}"/>
              </a:ext>
            </a:extLst>
          </p:cNvPr>
          <p:cNvSpPr/>
          <p:nvPr/>
        </p:nvSpPr>
        <p:spPr>
          <a:xfrm>
            <a:off x="6646995" y="3065790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Ellipse 18">
            <a:extLst>
              <a:ext uri="{FF2B5EF4-FFF2-40B4-BE49-F238E27FC236}">
                <a16:creationId xmlns:a16="http://schemas.microsoft.com/office/drawing/2014/main" id="{BE5B4DE1-A585-AC41-B519-F625D6F1D068}"/>
              </a:ext>
            </a:extLst>
          </p:cNvPr>
          <p:cNvSpPr/>
          <p:nvPr/>
        </p:nvSpPr>
        <p:spPr>
          <a:xfrm>
            <a:off x="6793014" y="306608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Ellipse 19">
            <a:extLst>
              <a:ext uri="{FF2B5EF4-FFF2-40B4-BE49-F238E27FC236}">
                <a16:creationId xmlns:a16="http://schemas.microsoft.com/office/drawing/2014/main" id="{0FF65C4F-7150-054F-8AC6-57A8ED200931}"/>
              </a:ext>
            </a:extLst>
          </p:cNvPr>
          <p:cNvSpPr/>
          <p:nvPr/>
        </p:nvSpPr>
        <p:spPr>
          <a:xfrm>
            <a:off x="7757428" y="3459749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Ellipse 20">
            <a:extLst>
              <a:ext uri="{FF2B5EF4-FFF2-40B4-BE49-F238E27FC236}">
                <a16:creationId xmlns:a16="http://schemas.microsoft.com/office/drawing/2014/main" id="{21CF584B-B55B-954B-AA97-880DF8036471}"/>
              </a:ext>
            </a:extLst>
          </p:cNvPr>
          <p:cNvSpPr/>
          <p:nvPr/>
        </p:nvSpPr>
        <p:spPr>
          <a:xfrm>
            <a:off x="7377426" y="3428283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Ellipse 21">
            <a:extLst>
              <a:ext uri="{FF2B5EF4-FFF2-40B4-BE49-F238E27FC236}">
                <a16:creationId xmlns:a16="http://schemas.microsoft.com/office/drawing/2014/main" id="{072EDC58-B838-804F-8F9F-07314A1E4448}"/>
              </a:ext>
            </a:extLst>
          </p:cNvPr>
          <p:cNvSpPr/>
          <p:nvPr/>
        </p:nvSpPr>
        <p:spPr>
          <a:xfrm>
            <a:off x="5877516" y="2702434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Ellipse 22">
            <a:extLst>
              <a:ext uri="{FF2B5EF4-FFF2-40B4-BE49-F238E27FC236}">
                <a16:creationId xmlns:a16="http://schemas.microsoft.com/office/drawing/2014/main" id="{5998B4E1-75C5-7945-BD81-C47BEE7DB068}"/>
              </a:ext>
            </a:extLst>
          </p:cNvPr>
          <p:cNvSpPr/>
          <p:nvPr/>
        </p:nvSpPr>
        <p:spPr>
          <a:xfrm>
            <a:off x="7065510" y="2745728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Ellipse 23">
            <a:extLst>
              <a:ext uri="{FF2B5EF4-FFF2-40B4-BE49-F238E27FC236}">
                <a16:creationId xmlns:a16="http://schemas.microsoft.com/office/drawing/2014/main" id="{6009B30A-FD5D-784E-9119-9608B0EABC46}"/>
              </a:ext>
            </a:extLst>
          </p:cNvPr>
          <p:cNvSpPr/>
          <p:nvPr/>
        </p:nvSpPr>
        <p:spPr>
          <a:xfrm>
            <a:off x="7174353" y="2778716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Ellipse 24">
            <a:extLst>
              <a:ext uri="{FF2B5EF4-FFF2-40B4-BE49-F238E27FC236}">
                <a16:creationId xmlns:a16="http://schemas.microsoft.com/office/drawing/2014/main" id="{1A211CDE-60D0-004B-97B7-03C0E064D46F}"/>
              </a:ext>
            </a:extLst>
          </p:cNvPr>
          <p:cNvSpPr/>
          <p:nvPr/>
        </p:nvSpPr>
        <p:spPr>
          <a:xfrm>
            <a:off x="7125591" y="2777195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Ellipse 25">
            <a:extLst>
              <a:ext uri="{FF2B5EF4-FFF2-40B4-BE49-F238E27FC236}">
                <a16:creationId xmlns:a16="http://schemas.microsoft.com/office/drawing/2014/main" id="{1C6DD457-EE55-9C49-995C-49B6A875897F}"/>
              </a:ext>
            </a:extLst>
          </p:cNvPr>
          <p:cNvSpPr/>
          <p:nvPr/>
        </p:nvSpPr>
        <p:spPr>
          <a:xfrm>
            <a:off x="7113018" y="2722944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Ellipse 26">
            <a:extLst>
              <a:ext uri="{FF2B5EF4-FFF2-40B4-BE49-F238E27FC236}">
                <a16:creationId xmlns:a16="http://schemas.microsoft.com/office/drawing/2014/main" id="{5286B4EE-EDB5-6E45-A2A2-0948E8443727}"/>
              </a:ext>
            </a:extLst>
          </p:cNvPr>
          <p:cNvSpPr/>
          <p:nvPr/>
        </p:nvSpPr>
        <p:spPr>
          <a:xfrm>
            <a:off x="7708665" y="2860611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Ellipse 27">
            <a:extLst>
              <a:ext uri="{FF2B5EF4-FFF2-40B4-BE49-F238E27FC236}">
                <a16:creationId xmlns:a16="http://schemas.microsoft.com/office/drawing/2014/main" id="{F9BE599D-5403-B044-BABB-5B9B5154937F}"/>
              </a:ext>
            </a:extLst>
          </p:cNvPr>
          <p:cNvSpPr/>
          <p:nvPr/>
        </p:nvSpPr>
        <p:spPr>
          <a:xfrm>
            <a:off x="5495859" y="2984215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Ellipse 28">
            <a:extLst>
              <a:ext uri="{FF2B5EF4-FFF2-40B4-BE49-F238E27FC236}">
                <a16:creationId xmlns:a16="http://schemas.microsoft.com/office/drawing/2014/main" id="{A1D1F897-E87D-2C48-91E7-28848BBF02D0}"/>
              </a:ext>
            </a:extLst>
          </p:cNvPr>
          <p:cNvSpPr/>
          <p:nvPr/>
        </p:nvSpPr>
        <p:spPr>
          <a:xfrm>
            <a:off x="5495859" y="3018307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Ellipse 29">
            <a:extLst>
              <a:ext uri="{FF2B5EF4-FFF2-40B4-BE49-F238E27FC236}">
                <a16:creationId xmlns:a16="http://schemas.microsoft.com/office/drawing/2014/main" id="{051FECE2-952C-AD40-BC46-3EC8EC61C24D}"/>
              </a:ext>
            </a:extLst>
          </p:cNvPr>
          <p:cNvSpPr/>
          <p:nvPr/>
        </p:nvSpPr>
        <p:spPr>
          <a:xfrm>
            <a:off x="5566269" y="2966650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Ellipse 30">
            <a:extLst>
              <a:ext uri="{FF2B5EF4-FFF2-40B4-BE49-F238E27FC236}">
                <a16:creationId xmlns:a16="http://schemas.microsoft.com/office/drawing/2014/main" id="{E570B192-B9BC-8F4B-9808-FA6E4D2DA7E2}"/>
              </a:ext>
            </a:extLst>
          </p:cNvPr>
          <p:cNvSpPr/>
          <p:nvPr/>
        </p:nvSpPr>
        <p:spPr>
          <a:xfrm>
            <a:off x="5535102" y="3017464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Ellipse 31">
            <a:extLst>
              <a:ext uri="{FF2B5EF4-FFF2-40B4-BE49-F238E27FC236}">
                <a16:creationId xmlns:a16="http://schemas.microsoft.com/office/drawing/2014/main" id="{416008CF-74CB-D64B-B0B2-F9753FD54149}"/>
              </a:ext>
            </a:extLst>
          </p:cNvPr>
          <p:cNvSpPr/>
          <p:nvPr/>
        </p:nvSpPr>
        <p:spPr>
          <a:xfrm>
            <a:off x="6608856" y="2638473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Ellipse 32">
            <a:extLst>
              <a:ext uri="{FF2B5EF4-FFF2-40B4-BE49-F238E27FC236}">
                <a16:creationId xmlns:a16="http://schemas.microsoft.com/office/drawing/2014/main" id="{B45733A4-1BCF-C74C-8D23-556B7EEEB82E}"/>
              </a:ext>
            </a:extLst>
          </p:cNvPr>
          <p:cNvSpPr/>
          <p:nvPr/>
        </p:nvSpPr>
        <p:spPr>
          <a:xfrm>
            <a:off x="6554778" y="2596025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Ellipse 33">
            <a:extLst>
              <a:ext uri="{FF2B5EF4-FFF2-40B4-BE49-F238E27FC236}">
                <a16:creationId xmlns:a16="http://schemas.microsoft.com/office/drawing/2014/main" id="{4140D9DF-AEE4-D44E-8592-2B6E0E9C675E}"/>
              </a:ext>
            </a:extLst>
          </p:cNvPr>
          <p:cNvSpPr/>
          <p:nvPr/>
        </p:nvSpPr>
        <p:spPr>
          <a:xfrm>
            <a:off x="6722749" y="2823136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Ellipse 34">
            <a:extLst>
              <a:ext uri="{FF2B5EF4-FFF2-40B4-BE49-F238E27FC236}">
                <a16:creationId xmlns:a16="http://schemas.microsoft.com/office/drawing/2014/main" id="{1A005DAC-9E5C-C344-B6F0-686DC58B89FF}"/>
              </a:ext>
            </a:extLst>
          </p:cNvPr>
          <p:cNvSpPr/>
          <p:nvPr/>
        </p:nvSpPr>
        <p:spPr>
          <a:xfrm>
            <a:off x="6434436" y="1651699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Ellipse 35">
            <a:extLst>
              <a:ext uri="{FF2B5EF4-FFF2-40B4-BE49-F238E27FC236}">
                <a16:creationId xmlns:a16="http://schemas.microsoft.com/office/drawing/2014/main" id="{A29506D5-A75E-EA46-B23C-2A91F50D7E31}"/>
              </a:ext>
            </a:extLst>
          </p:cNvPr>
          <p:cNvSpPr/>
          <p:nvPr/>
        </p:nvSpPr>
        <p:spPr>
          <a:xfrm>
            <a:off x="6373928" y="1630456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Ellipse 36">
            <a:extLst>
              <a:ext uri="{FF2B5EF4-FFF2-40B4-BE49-F238E27FC236}">
                <a16:creationId xmlns:a16="http://schemas.microsoft.com/office/drawing/2014/main" id="{8D84607E-B4A9-1B4A-8CAC-6718E1ACBED9}"/>
              </a:ext>
            </a:extLst>
          </p:cNvPr>
          <p:cNvSpPr/>
          <p:nvPr/>
        </p:nvSpPr>
        <p:spPr>
          <a:xfrm>
            <a:off x="6060873" y="2854602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Ellipse 37">
            <a:extLst>
              <a:ext uri="{FF2B5EF4-FFF2-40B4-BE49-F238E27FC236}">
                <a16:creationId xmlns:a16="http://schemas.microsoft.com/office/drawing/2014/main" id="{D64F10C6-4518-F245-BD7B-EAFF8226D5E7}"/>
              </a:ext>
            </a:extLst>
          </p:cNvPr>
          <p:cNvSpPr/>
          <p:nvPr/>
        </p:nvSpPr>
        <p:spPr>
          <a:xfrm>
            <a:off x="6131284" y="2876344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Ellipse 38">
            <a:extLst>
              <a:ext uri="{FF2B5EF4-FFF2-40B4-BE49-F238E27FC236}">
                <a16:creationId xmlns:a16="http://schemas.microsoft.com/office/drawing/2014/main" id="{811EC488-CBAD-1842-ABF9-F736E6BB724D}"/>
              </a:ext>
            </a:extLst>
          </p:cNvPr>
          <p:cNvSpPr/>
          <p:nvPr/>
        </p:nvSpPr>
        <p:spPr>
          <a:xfrm>
            <a:off x="6149593" y="286209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Ellipse 39">
            <a:extLst>
              <a:ext uri="{FF2B5EF4-FFF2-40B4-BE49-F238E27FC236}">
                <a16:creationId xmlns:a16="http://schemas.microsoft.com/office/drawing/2014/main" id="{B0F4D053-895A-D64F-BFCD-465751D9F02A}"/>
              </a:ext>
            </a:extLst>
          </p:cNvPr>
          <p:cNvSpPr/>
          <p:nvPr/>
        </p:nvSpPr>
        <p:spPr>
          <a:xfrm>
            <a:off x="6090015" y="287301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Ellipse 40">
            <a:extLst>
              <a:ext uri="{FF2B5EF4-FFF2-40B4-BE49-F238E27FC236}">
                <a16:creationId xmlns:a16="http://schemas.microsoft.com/office/drawing/2014/main" id="{115AB7B8-5C76-B942-B93B-6319E102B23F}"/>
              </a:ext>
            </a:extLst>
          </p:cNvPr>
          <p:cNvSpPr/>
          <p:nvPr/>
        </p:nvSpPr>
        <p:spPr>
          <a:xfrm>
            <a:off x="6086588" y="2844590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Ellipse 41">
            <a:extLst>
              <a:ext uri="{FF2B5EF4-FFF2-40B4-BE49-F238E27FC236}">
                <a16:creationId xmlns:a16="http://schemas.microsoft.com/office/drawing/2014/main" id="{ABC13A8E-358E-EE42-B2FB-45397FF145FC}"/>
              </a:ext>
            </a:extLst>
          </p:cNvPr>
          <p:cNvSpPr/>
          <p:nvPr/>
        </p:nvSpPr>
        <p:spPr>
          <a:xfrm>
            <a:off x="5955973" y="294788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Ellipse 42">
            <a:extLst>
              <a:ext uri="{FF2B5EF4-FFF2-40B4-BE49-F238E27FC236}">
                <a16:creationId xmlns:a16="http://schemas.microsoft.com/office/drawing/2014/main" id="{CA0F111D-3B0B-D44C-8A68-726A576D354F}"/>
              </a:ext>
            </a:extLst>
          </p:cNvPr>
          <p:cNvSpPr/>
          <p:nvPr/>
        </p:nvSpPr>
        <p:spPr>
          <a:xfrm>
            <a:off x="5976369" y="2932154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Ellipse 43">
            <a:extLst>
              <a:ext uri="{FF2B5EF4-FFF2-40B4-BE49-F238E27FC236}">
                <a16:creationId xmlns:a16="http://schemas.microsoft.com/office/drawing/2014/main" id="{E81DE73A-CE48-B44F-9DC7-78857D1A6290}"/>
              </a:ext>
            </a:extLst>
          </p:cNvPr>
          <p:cNvSpPr/>
          <p:nvPr/>
        </p:nvSpPr>
        <p:spPr>
          <a:xfrm>
            <a:off x="5527547" y="3101613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Ellipse 44">
            <a:extLst>
              <a:ext uri="{FF2B5EF4-FFF2-40B4-BE49-F238E27FC236}">
                <a16:creationId xmlns:a16="http://schemas.microsoft.com/office/drawing/2014/main" id="{3DACEEBC-8E70-CF4C-9667-59674E3559A3}"/>
              </a:ext>
            </a:extLst>
          </p:cNvPr>
          <p:cNvSpPr/>
          <p:nvPr/>
        </p:nvSpPr>
        <p:spPr>
          <a:xfrm>
            <a:off x="5520240" y="3133080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Ellipse 45">
            <a:extLst>
              <a:ext uri="{FF2B5EF4-FFF2-40B4-BE49-F238E27FC236}">
                <a16:creationId xmlns:a16="http://schemas.microsoft.com/office/drawing/2014/main" id="{02E71318-3FA1-9F4A-97EE-83B3F78746F0}"/>
              </a:ext>
            </a:extLst>
          </p:cNvPr>
          <p:cNvSpPr/>
          <p:nvPr/>
        </p:nvSpPr>
        <p:spPr>
          <a:xfrm>
            <a:off x="6114174" y="2761461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Ellipse 46">
            <a:extLst>
              <a:ext uri="{FF2B5EF4-FFF2-40B4-BE49-F238E27FC236}">
                <a16:creationId xmlns:a16="http://schemas.microsoft.com/office/drawing/2014/main" id="{8237CDD6-1BEB-5940-A8D2-E40E77D46BAA}"/>
              </a:ext>
            </a:extLst>
          </p:cNvPr>
          <p:cNvSpPr/>
          <p:nvPr/>
        </p:nvSpPr>
        <p:spPr>
          <a:xfrm>
            <a:off x="6410055" y="1594429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Ellipse 47">
            <a:extLst>
              <a:ext uri="{FF2B5EF4-FFF2-40B4-BE49-F238E27FC236}">
                <a16:creationId xmlns:a16="http://schemas.microsoft.com/office/drawing/2014/main" id="{2ED769EB-D3A3-C649-9654-CD612FE366E6}"/>
              </a:ext>
            </a:extLst>
          </p:cNvPr>
          <p:cNvSpPr/>
          <p:nvPr/>
        </p:nvSpPr>
        <p:spPr>
          <a:xfrm>
            <a:off x="5828754" y="311620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Ellipse 48">
            <a:extLst>
              <a:ext uri="{FF2B5EF4-FFF2-40B4-BE49-F238E27FC236}">
                <a16:creationId xmlns:a16="http://schemas.microsoft.com/office/drawing/2014/main" id="{30422637-D8B1-F24B-8D04-EE5060F176B1}"/>
              </a:ext>
            </a:extLst>
          </p:cNvPr>
          <p:cNvSpPr/>
          <p:nvPr/>
        </p:nvSpPr>
        <p:spPr>
          <a:xfrm>
            <a:off x="5804373" y="3101613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Ellipse 49">
            <a:extLst>
              <a:ext uri="{FF2B5EF4-FFF2-40B4-BE49-F238E27FC236}">
                <a16:creationId xmlns:a16="http://schemas.microsoft.com/office/drawing/2014/main" id="{8DDF379F-BD51-3443-8EEE-D568522AB3E9}"/>
              </a:ext>
            </a:extLst>
          </p:cNvPr>
          <p:cNvSpPr/>
          <p:nvPr/>
        </p:nvSpPr>
        <p:spPr>
          <a:xfrm>
            <a:off x="7036248" y="3067573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Ellipse 50">
            <a:extLst>
              <a:ext uri="{FF2B5EF4-FFF2-40B4-BE49-F238E27FC236}">
                <a16:creationId xmlns:a16="http://schemas.microsoft.com/office/drawing/2014/main" id="{4D6B770F-83F1-C64C-AEA9-ABD743658510}"/>
              </a:ext>
            </a:extLst>
          </p:cNvPr>
          <p:cNvSpPr/>
          <p:nvPr/>
        </p:nvSpPr>
        <p:spPr>
          <a:xfrm>
            <a:off x="6395422" y="3329069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Ellipse 51">
            <a:extLst>
              <a:ext uri="{FF2B5EF4-FFF2-40B4-BE49-F238E27FC236}">
                <a16:creationId xmlns:a16="http://schemas.microsoft.com/office/drawing/2014/main" id="{F0C748C5-F985-9D42-8E20-E028B1CC3750}"/>
              </a:ext>
            </a:extLst>
          </p:cNvPr>
          <p:cNvSpPr/>
          <p:nvPr/>
        </p:nvSpPr>
        <p:spPr>
          <a:xfrm>
            <a:off x="5156787" y="3491215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Ellipse 52">
            <a:extLst>
              <a:ext uri="{FF2B5EF4-FFF2-40B4-BE49-F238E27FC236}">
                <a16:creationId xmlns:a16="http://schemas.microsoft.com/office/drawing/2014/main" id="{7CF31BB8-AF2C-AA4D-8616-5C9D27B16922}"/>
              </a:ext>
            </a:extLst>
          </p:cNvPr>
          <p:cNvSpPr/>
          <p:nvPr/>
        </p:nvSpPr>
        <p:spPr>
          <a:xfrm>
            <a:off x="6515320" y="3137739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Ellipse 53">
            <a:extLst>
              <a:ext uri="{FF2B5EF4-FFF2-40B4-BE49-F238E27FC236}">
                <a16:creationId xmlns:a16="http://schemas.microsoft.com/office/drawing/2014/main" id="{04D8FA3C-0A55-EB49-855B-796FF1CDBD13}"/>
              </a:ext>
            </a:extLst>
          </p:cNvPr>
          <p:cNvSpPr/>
          <p:nvPr/>
        </p:nvSpPr>
        <p:spPr>
          <a:xfrm>
            <a:off x="6352212" y="2222973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Ellipse 54">
            <a:extLst>
              <a:ext uri="{FF2B5EF4-FFF2-40B4-BE49-F238E27FC236}">
                <a16:creationId xmlns:a16="http://schemas.microsoft.com/office/drawing/2014/main" id="{92242831-0788-D845-9386-76D7AABA9D9B}"/>
              </a:ext>
            </a:extLst>
          </p:cNvPr>
          <p:cNvSpPr/>
          <p:nvPr/>
        </p:nvSpPr>
        <p:spPr>
          <a:xfrm>
            <a:off x="6459695" y="1694813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Ellipse 55">
            <a:extLst>
              <a:ext uri="{FF2B5EF4-FFF2-40B4-BE49-F238E27FC236}">
                <a16:creationId xmlns:a16="http://schemas.microsoft.com/office/drawing/2014/main" id="{161C7023-1E72-574B-99BD-E850580BBC52}"/>
              </a:ext>
            </a:extLst>
          </p:cNvPr>
          <p:cNvSpPr/>
          <p:nvPr/>
        </p:nvSpPr>
        <p:spPr>
          <a:xfrm>
            <a:off x="6495822" y="1658787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Ellipse 56">
            <a:extLst>
              <a:ext uri="{FF2B5EF4-FFF2-40B4-BE49-F238E27FC236}">
                <a16:creationId xmlns:a16="http://schemas.microsoft.com/office/drawing/2014/main" id="{AAED4AF2-FF73-FD40-8C73-E1C49296C06F}"/>
              </a:ext>
            </a:extLst>
          </p:cNvPr>
          <p:cNvSpPr/>
          <p:nvPr/>
        </p:nvSpPr>
        <p:spPr>
          <a:xfrm>
            <a:off x="6247815" y="2545188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Ellipse 57">
            <a:extLst>
              <a:ext uri="{FF2B5EF4-FFF2-40B4-BE49-F238E27FC236}">
                <a16:creationId xmlns:a16="http://schemas.microsoft.com/office/drawing/2014/main" id="{919D8C1B-E030-BA49-A583-E0F29AB46812}"/>
              </a:ext>
            </a:extLst>
          </p:cNvPr>
          <p:cNvSpPr/>
          <p:nvPr/>
        </p:nvSpPr>
        <p:spPr>
          <a:xfrm>
            <a:off x="6731181" y="3186934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Ellipse 58">
            <a:extLst>
              <a:ext uri="{FF2B5EF4-FFF2-40B4-BE49-F238E27FC236}">
                <a16:creationId xmlns:a16="http://schemas.microsoft.com/office/drawing/2014/main" id="{2B0035C1-CA3E-EA4C-B6ED-170EDAE9643F}"/>
              </a:ext>
            </a:extLst>
          </p:cNvPr>
          <p:cNvSpPr/>
          <p:nvPr/>
        </p:nvSpPr>
        <p:spPr>
          <a:xfrm>
            <a:off x="5206205" y="3475483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Ellipse 59">
            <a:extLst>
              <a:ext uri="{FF2B5EF4-FFF2-40B4-BE49-F238E27FC236}">
                <a16:creationId xmlns:a16="http://schemas.microsoft.com/office/drawing/2014/main" id="{DC95B636-EEF9-BA4A-BFBC-C25B2CC5D03C}"/>
              </a:ext>
            </a:extLst>
          </p:cNvPr>
          <p:cNvSpPr/>
          <p:nvPr/>
        </p:nvSpPr>
        <p:spPr>
          <a:xfrm>
            <a:off x="6009578" y="3240486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Ellipse 60">
            <a:extLst>
              <a:ext uri="{FF2B5EF4-FFF2-40B4-BE49-F238E27FC236}">
                <a16:creationId xmlns:a16="http://schemas.microsoft.com/office/drawing/2014/main" id="{B2AB3D30-7251-EC45-B940-7D9C93A024C9}"/>
              </a:ext>
            </a:extLst>
          </p:cNvPr>
          <p:cNvSpPr/>
          <p:nvPr/>
        </p:nvSpPr>
        <p:spPr>
          <a:xfrm>
            <a:off x="7016748" y="3216892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Ellipse 61">
            <a:extLst>
              <a:ext uri="{FF2B5EF4-FFF2-40B4-BE49-F238E27FC236}">
                <a16:creationId xmlns:a16="http://schemas.microsoft.com/office/drawing/2014/main" id="{42E8422B-C251-B341-938B-AC5733A3C15F}"/>
              </a:ext>
            </a:extLst>
          </p:cNvPr>
          <p:cNvSpPr/>
          <p:nvPr/>
        </p:nvSpPr>
        <p:spPr>
          <a:xfrm>
            <a:off x="5364543" y="2532760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Ellipse 62">
            <a:extLst>
              <a:ext uri="{FF2B5EF4-FFF2-40B4-BE49-F238E27FC236}">
                <a16:creationId xmlns:a16="http://schemas.microsoft.com/office/drawing/2014/main" id="{6E144836-73A8-8144-B2F9-6E80E43DBAA5}"/>
              </a:ext>
            </a:extLst>
          </p:cNvPr>
          <p:cNvSpPr/>
          <p:nvPr/>
        </p:nvSpPr>
        <p:spPr>
          <a:xfrm>
            <a:off x="5315781" y="2600217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Ellipse 63">
            <a:extLst>
              <a:ext uri="{FF2B5EF4-FFF2-40B4-BE49-F238E27FC236}">
                <a16:creationId xmlns:a16="http://schemas.microsoft.com/office/drawing/2014/main" id="{58EF4B4F-72C5-6E42-8311-5E2CC51F6339}"/>
              </a:ext>
            </a:extLst>
          </p:cNvPr>
          <p:cNvSpPr/>
          <p:nvPr/>
        </p:nvSpPr>
        <p:spPr>
          <a:xfrm>
            <a:off x="6272196" y="2273062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Ellipse 64">
            <a:extLst>
              <a:ext uri="{FF2B5EF4-FFF2-40B4-BE49-F238E27FC236}">
                <a16:creationId xmlns:a16="http://schemas.microsoft.com/office/drawing/2014/main" id="{A9020F4B-F2FD-A04D-A3A3-50F67BD25A87}"/>
              </a:ext>
            </a:extLst>
          </p:cNvPr>
          <p:cNvSpPr/>
          <p:nvPr/>
        </p:nvSpPr>
        <p:spPr>
          <a:xfrm>
            <a:off x="7656725" y="2853805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Ellipse 65">
            <a:extLst>
              <a:ext uri="{FF2B5EF4-FFF2-40B4-BE49-F238E27FC236}">
                <a16:creationId xmlns:a16="http://schemas.microsoft.com/office/drawing/2014/main" id="{21DC2CD0-2C22-3144-9AD3-7D1BD972E212}"/>
              </a:ext>
            </a:extLst>
          </p:cNvPr>
          <p:cNvSpPr/>
          <p:nvPr/>
        </p:nvSpPr>
        <p:spPr>
          <a:xfrm>
            <a:off x="6761724" y="3171202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Ellipse 66">
            <a:extLst>
              <a:ext uri="{FF2B5EF4-FFF2-40B4-BE49-F238E27FC236}">
                <a16:creationId xmlns:a16="http://schemas.microsoft.com/office/drawing/2014/main" id="{F1C68339-B1F7-F84E-B10F-4AD2D26817F1}"/>
              </a:ext>
            </a:extLst>
          </p:cNvPr>
          <p:cNvSpPr/>
          <p:nvPr/>
        </p:nvSpPr>
        <p:spPr>
          <a:xfrm>
            <a:off x="5650746" y="3017464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Ellipse 67">
            <a:extLst>
              <a:ext uri="{FF2B5EF4-FFF2-40B4-BE49-F238E27FC236}">
                <a16:creationId xmlns:a16="http://schemas.microsoft.com/office/drawing/2014/main" id="{F63565A7-A61A-8645-9B38-4817F75B7265}"/>
              </a:ext>
            </a:extLst>
          </p:cNvPr>
          <p:cNvSpPr/>
          <p:nvPr/>
        </p:nvSpPr>
        <p:spPr>
          <a:xfrm>
            <a:off x="5884812" y="2660077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Ellipse 68">
            <a:extLst>
              <a:ext uri="{FF2B5EF4-FFF2-40B4-BE49-F238E27FC236}">
                <a16:creationId xmlns:a16="http://schemas.microsoft.com/office/drawing/2014/main" id="{14DBD6DE-7898-194C-80A5-4B45D0451914}"/>
              </a:ext>
            </a:extLst>
          </p:cNvPr>
          <p:cNvSpPr/>
          <p:nvPr/>
        </p:nvSpPr>
        <p:spPr>
          <a:xfrm>
            <a:off x="5951424" y="2681049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Ellipse 69">
            <a:extLst>
              <a:ext uri="{FF2B5EF4-FFF2-40B4-BE49-F238E27FC236}">
                <a16:creationId xmlns:a16="http://schemas.microsoft.com/office/drawing/2014/main" id="{57A2D34B-72D9-CD44-8788-464491B29D8D}"/>
              </a:ext>
            </a:extLst>
          </p:cNvPr>
          <p:cNvSpPr/>
          <p:nvPr/>
        </p:nvSpPr>
        <p:spPr>
          <a:xfrm>
            <a:off x="5992491" y="3365236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Ellipse 70">
            <a:extLst>
              <a:ext uri="{FF2B5EF4-FFF2-40B4-BE49-F238E27FC236}">
                <a16:creationId xmlns:a16="http://schemas.microsoft.com/office/drawing/2014/main" id="{402AF0F3-E17C-324E-A1EC-7A885EC4A1A5}"/>
              </a:ext>
            </a:extLst>
          </p:cNvPr>
          <p:cNvSpPr/>
          <p:nvPr/>
        </p:nvSpPr>
        <p:spPr>
          <a:xfrm>
            <a:off x="5156787" y="3275259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Ellipse 71">
            <a:extLst>
              <a:ext uri="{FF2B5EF4-FFF2-40B4-BE49-F238E27FC236}">
                <a16:creationId xmlns:a16="http://schemas.microsoft.com/office/drawing/2014/main" id="{3D65E380-BADB-E44B-AE3F-AB2C075B9EDE}"/>
              </a:ext>
            </a:extLst>
          </p:cNvPr>
          <p:cNvSpPr/>
          <p:nvPr/>
        </p:nvSpPr>
        <p:spPr>
          <a:xfrm>
            <a:off x="5374383" y="2579893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Ellipse 72">
            <a:extLst>
              <a:ext uri="{FF2B5EF4-FFF2-40B4-BE49-F238E27FC236}">
                <a16:creationId xmlns:a16="http://schemas.microsoft.com/office/drawing/2014/main" id="{F140458C-B478-2045-98AB-D96D1790AF26}"/>
              </a:ext>
            </a:extLst>
          </p:cNvPr>
          <p:cNvSpPr/>
          <p:nvPr/>
        </p:nvSpPr>
        <p:spPr>
          <a:xfrm>
            <a:off x="4941141" y="2558322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Ellipse 73">
            <a:extLst>
              <a:ext uri="{FF2B5EF4-FFF2-40B4-BE49-F238E27FC236}">
                <a16:creationId xmlns:a16="http://schemas.microsoft.com/office/drawing/2014/main" id="{80163A49-75C1-1240-99D0-8C2966CF78B4}"/>
              </a:ext>
            </a:extLst>
          </p:cNvPr>
          <p:cNvSpPr/>
          <p:nvPr/>
        </p:nvSpPr>
        <p:spPr>
          <a:xfrm>
            <a:off x="6369322" y="2241264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Ellipse 74">
            <a:extLst>
              <a:ext uri="{FF2B5EF4-FFF2-40B4-BE49-F238E27FC236}">
                <a16:creationId xmlns:a16="http://schemas.microsoft.com/office/drawing/2014/main" id="{2EE0765C-D627-5947-8507-2EC9FCE5E1C9}"/>
              </a:ext>
            </a:extLst>
          </p:cNvPr>
          <p:cNvSpPr/>
          <p:nvPr/>
        </p:nvSpPr>
        <p:spPr>
          <a:xfrm>
            <a:off x="7664121" y="2865830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Ellipse 75">
            <a:extLst>
              <a:ext uri="{FF2B5EF4-FFF2-40B4-BE49-F238E27FC236}">
                <a16:creationId xmlns:a16="http://schemas.microsoft.com/office/drawing/2014/main" id="{3783CFF6-4644-E944-B914-BDF04BF14DC8}"/>
              </a:ext>
            </a:extLst>
          </p:cNvPr>
          <p:cNvSpPr/>
          <p:nvPr/>
        </p:nvSpPr>
        <p:spPr>
          <a:xfrm>
            <a:off x="5600796" y="274580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Ellipse 76">
            <a:extLst>
              <a:ext uri="{FF2B5EF4-FFF2-40B4-BE49-F238E27FC236}">
                <a16:creationId xmlns:a16="http://schemas.microsoft.com/office/drawing/2014/main" id="{717EC85A-2FC1-1E4E-9F44-248BAFC0AD48}"/>
              </a:ext>
            </a:extLst>
          </p:cNvPr>
          <p:cNvSpPr/>
          <p:nvPr/>
        </p:nvSpPr>
        <p:spPr>
          <a:xfrm>
            <a:off x="5996547" y="2790375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Ellipse 77">
            <a:extLst>
              <a:ext uri="{FF2B5EF4-FFF2-40B4-BE49-F238E27FC236}">
                <a16:creationId xmlns:a16="http://schemas.microsoft.com/office/drawing/2014/main" id="{80DEE929-158D-434E-A8D9-E37B37479D28}"/>
              </a:ext>
            </a:extLst>
          </p:cNvPr>
          <p:cNvSpPr/>
          <p:nvPr/>
        </p:nvSpPr>
        <p:spPr>
          <a:xfrm>
            <a:off x="6023364" y="2633850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Ellipse 78">
            <a:extLst>
              <a:ext uri="{FF2B5EF4-FFF2-40B4-BE49-F238E27FC236}">
                <a16:creationId xmlns:a16="http://schemas.microsoft.com/office/drawing/2014/main" id="{44213034-3AA2-C643-9B38-1290B771DB65}"/>
              </a:ext>
            </a:extLst>
          </p:cNvPr>
          <p:cNvSpPr/>
          <p:nvPr/>
        </p:nvSpPr>
        <p:spPr>
          <a:xfrm>
            <a:off x="5755611" y="2726726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Ellipse 79">
            <a:extLst>
              <a:ext uri="{FF2B5EF4-FFF2-40B4-BE49-F238E27FC236}">
                <a16:creationId xmlns:a16="http://schemas.microsoft.com/office/drawing/2014/main" id="{A72C5E6B-47B6-3F4C-8689-B9F829B71F9F}"/>
              </a:ext>
            </a:extLst>
          </p:cNvPr>
          <p:cNvSpPr/>
          <p:nvPr/>
        </p:nvSpPr>
        <p:spPr>
          <a:xfrm>
            <a:off x="7202336" y="2500279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Ellipse 80">
            <a:extLst>
              <a:ext uri="{FF2B5EF4-FFF2-40B4-BE49-F238E27FC236}">
                <a16:creationId xmlns:a16="http://schemas.microsoft.com/office/drawing/2014/main" id="{5B2D203A-2CAB-DD49-AADD-582580B54FDC}"/>
              </a:ext>
            </a:extLst>
          </p:cNvPr>
          <p:cNvSpPr/>
          <p:nvPr/>
        </p:nvSpPr>
        <p:spPr>
          <a:xfrm>
            <a:off x="5763225" y="2635676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Ellipse 81">
            <a:extLst>
              <a:ext uri="{FF2B5EF4-FFF2-40B4-BE49-F238E27FC236}">
                <a16:creationId xmlns:a16="http://schemas.microsoft.com/office/drawing/2014/main" id="{78A44C8B-6F16-7042-A865-2D888554A92B}"/>
              </a:ext>
            </a:extLst>
          </p:cNvPr>
          <p:cNvSpPr/>
          <p:nvPr/>
        </p:nvSpPr>
        <p:spPr>
          <a:xfrm>
            <a:off x="6082744" y="1920425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Ellipse 82">
            <a:extLst>
              <a:ext uri="{FF2B5EF4-FFF2-40B4-BE49-F238E27FC236}">
                <a16:creationId xmlns:a16="http://schemas.microsoft.com/office/drawing/2014/main" id="{EC4FBEC6-F71D-E040-B13A-AA231B5605C5}"/>
              </a:ext>
            </a:extLst>
          </p:cNvPr>
          <p:cNvSpPr/>
          <p:nvPr/>
        </p:nvSpPr>
        <p:spPr>
          <a:xfrm>
            <a:off x="4897039" y="342711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Ellipse 83">
            <a:extLst>
              <a:ext uri="{FF2B5EF4-FFF2-40B4-BE49-F238E27FC236}">
                <a16:creationId xmlns:a16="http://schemas.microsoft.com/office/drawing/2014/main" id="{27541CEB-4A8A-904D-A89B-10D927C36678}"/>
              </a:ext>
            </a:extLst>
          </p:cNvPr>
          <p:cNvSpPr/>
          <p:nvPr/>
        </p:nvSpPr>
        <p:spPr>
          <a:xfrm>
            <a:off x="6603044" y="2600217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Ellipse 84">
            <a:extLst>
              <a:ext uri="{FF2B5EF4-FFF2-40B4-BE49-F238E27FC236}">
                <a16:creationId xmlns:a16="http://schemas.microsoft.com/office/drawing/2014/main" id="{EBAD65F6-424A-D641-B5A0-DF62029D008F}"/>
              </a:ext>
            </a:extLst>
          </p:cNvPr>
          <p:cNvSpPr/>
          <p:nvPr/>
        </p:nvSpPr>
        <p:spPr>
          <a:xfrm>
            <a:off x="6786105" y="3055647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Ellipse 85">
            <a:extLst>
              <a:ext uri="{FF2B5EF4-FFF2-40B4-BE49-F238E27FC236}">
                <a16:creationId xmlns:a16="http://schemas.microsoft.com/office/drawing/2014/main" id="{DDCC9A25-17B4-A347-BCD7-794912214495}"/>
              </a:ext>
            </a:extLst>
          </p:cNvPr>
          <p:cNvSpPr/>
          <p:nvPr/>
        </p:nvSpPr>
        <p:spPr>
          <a:xfrm>
            <a:off x="5638406" y="3017464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Ellipse 86">
            <a:extLst>
              <a:ext uri="{FF2B5EF4-FFF2-40B4-BE49-F238E27FC236}">
                <a16:creationId xmlns:a16="http://schemas.microsoft.com/office/drawing/2014/main" id="{AAB6D0BE-AE1D-DE4C-99DF-3159A50E8281}"/>
              </a:ext>
            </a:extLst>
          </p:cNvPr>
          <p:cNvSpPr/>
          <p:nvPr/>
        </p:nvSpPr>
        <p:spPr>
          <a:xfrm>
            <a:off x="5980355" y="2586978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Ellipse 87">
            <a:extLst>
              <a:ext uri="{FF2B5EF4-FFF2-40B4-BE49-F238E27FC236}">
                <a16:creationId xmlns:a16="http://schemas.microsoft.com/office/drawing/2014/main" id="{292FEFCF-6B89-8F41-9251-9B64D774A7B9}"/>
              </a:ext>
            </a:extLst>
          </p:cNvPr>
          <p:cNvSpPr/>
          <p:nvPr/>
        </p:nvSpPr>
        <p:spPr>
          <a:xfrm>
            <a:off x="4921420" y="2521383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Ellipse 88">
            <a:extLst>
              <a:ext uri="{FF2B5EF4-FFF2-40B4-BE49-F238E27FC236}">
                <a16:creationId xmlns:a16="http://schemas.microsoft.com/office/drawing/2014/main" id="{BF86A694-88E3-0F40-A79F-D618FAA651CE}"/>
              </a:ext>
            </a:extLst>
          </p:cNvPr>
          <p:cNvSpPr/>
          <p:nvPr/>
        </p:nvSpPr>
        <p:spPr>
          <a:xfrm>
            <a:off x="7185181" y="2443075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Ellipse 89">
            <a:extLst>
              <a:ext uri="{FF2B5EF4-FFF2-40B4-BE49-F238E27FC236}">
                <a16:creationId xmlns:a16="http://schemas.microsoft.com/office/drawing/2014/main" id="{297478A7-D334-764D-BF0C-106CF0BC8F66}"/>
              </a:ext>
            </a:extLst>
          </p:cNvPr>
          <p:cNvSpPr/>
          <p:nvPr/>
        </p:nvSpPr>
        <p:spPr>
          <a:xfrm>
            <a:off x="6105442" y="2949148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Ellipse 90">
            <a:extLst>
              <a:ext uri="{FF2B5EF4-FFF2-40B4-BE49-F238E27FC236}">
                <a16:creationId xmlns:a16="http://schemas.microsoft.com/office/drawing/2014/main" id="{188D8814-937C-1C43-98DC-C1B0158FBE1D}"/>
              </a:ext>
            </a:extLst>
          </p:cNvPr>
          <p:cNvSpPr/>
          <p:nvPr/>
        </p:nvSpPr>
        <p:spPr>
          <a:xfrm>
            <a:off x="5809422" y="2607685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Ellipse 91">
            <a:extLst>
              <a:ext uri="{FF2B5EF4-FFF2-40B4-BE49-F238E27FC236}">
                <a16:creationId xmlns:a16="http://schemas.microsoft.com/office/drawing/2014/main" id="{185CA3FA-4E7B-B44E-B955-F7911691771E}"/>
              </a:ext>
            </a:extLst>
          </p:cNvPr>
          <p:cNvSpPr/>
          <p:nvPr/>
        </p:nvSpPr>
        <p:spPr>
          <a:xfrm>
            <a:off x="6106903" y="1899686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Ellipse 92">
            <a:extLst>
              <a:ext uri="{FF2B5EF4-FFF2-40B4-BE49-F238E27FC236}">
                <a16:creationId xmlns:a16="http://schemas.microsoft.com/office/drawing/2014/main" id="{BBAEF84E-0349-1C45-8765-6EE3BD4D4E45}"/>
              </a:ext>
            </a:extLst>
          </p:cNvPr>
          <p:cNvSpPr/>
          <p:nvPr/>
        </p:nvSpPr>
        <p:spPr>
          <a:xfrm>
            <a:off x="6325166" y="2191507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Ellipse 93">
            <a:extLst>
              <a:ext uri="{FF2B5EF4-FFF2-40B4-BE49-F238E27FC236}">
                <a16:creationId xmlns:a16="http://schemas.microsoft.com/office/drawing/2014/main" id="{C1F33AC3-3086-6C48-9F52-98314C6948D2}"/>
              </a:ext>
            </a:extLst>
          </p:cNvPr>
          <p:cNvSpPr/>
          <p:nvPr/>
        </p:nvSpPr>
        <p:spPr>
          <a:xfrm>
            <a:off x="5315781" y="2555512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Ellipse 94">
            <a:extLst>
              <a:ext uri="{FF2B5EF4-FFF2-40B4-BE49-F238E27FC236}">
                <a16:creationId xmlns:a16="http://schemas.microsoft.com/office/drawing/2014/main" id="{AD396844-F992-8E47-8285-9F477C5B3E9A}"/>
              </a:ext>
            </a:extLst>
          </p:cNvPr>
          <p:cNvSpPr/>
          <p:nvPr/>
        </p:nvSpPr>
        <p:spPr>
          <a:xfrm>
            <a:off x="7036248" y="3078432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Ellipse 95">
            <a:extLst>
              <a:ext uri="{FF2B5EF4-FFF2-40B4-BE49-F238E27FC236}">
                <a16:creationId xmlns:a16="http://schemas.microsoft.com/office/drawing/2014/main" id="{AB70D22F-DB7D-654C-B58E-5B51762BCE1E}"/>
              </a:ext>
            </a:extLst>
          </p:cNvPr>
          <p:cNvSpPr/>
          <p:nvPr/>
        </p:nvSpPr>
        <p:spPr>
          <a:xfrm>
            <a:off x="6041253" y="1912067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Ellipse 96">
            <a:extLst>
              <a:ext uri="{FF2B5EF4-FFF2-40B4-BE49-F238E27FC236}">
                <a16:creationId xmlns:a16="http://schemas.microsoft.com/office/drawing/2014/main" id="{12F836DD-451E-BF45-9805-6F60ECD2A523}"/>
              </a:ext>
            </a:extLst>
          </p:cNvPr>
          <p:cNvSpPr/>
          <p:nvPr/>
        </p:nvSpPr>
        <p:spPr>
          <a:xfrm>
            <a:off x="6056571" y="2655452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Ellipse 97">
            <a:extLst>
              <a:ext uri="{FF2B5EF4-FFF2-40B4-BE49-F238E27FC236}">
                <a16:creationId xmlns:a16="http://schemas.microsoft.com/office/drawing/2014/main" id="{2D923354-8772-374F-8157-FA6BAB490AC7}"/>
              </a:ext>
            </a:extLst>
          </p:cNvPr>
          <p:cNvSpPr/>
          <p:nvPr/>
        </p:nvSpPr>
        <p:spPr>
          <a:xfrm>
            <a:off x="4940880" y="2524045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Ellipse 98">
            <a:extLst>
              <a:ext uri="{FF2B5EF4-FFF2-40B4-BE49-F238E27FC236}">
                <a16:creationId xmlns:a16="http://schemas.microsoft.com/office/drawing/2014/main" id="{C1C17384-90B4-3E4F-89B0-F7336C988D72}"/>
              </a:ext>
            </a:extLst>
          </p:cNvPr>
          <p:cNvSpPr/>
          <p:nvPr/>
        </p:nvSpPr>
        <p:spPr>
          <a:xfrm>
            <a:off x="7223116" y="2446609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Ellipse 99">
            <a:extLst>
              <a:ext uri="{FF2B5EF4-FFF2-40B4-BE49-F238E27FC236}">
                <a16:creationId xmlns:a16="http://schemas.microsoft.com/office/drawing/2014/main" id="{DDBE782A-199A-9148-AC7C-412377A578CC}"/>
              </a:ext>
            </a:extLst>
          </p:cNvPr>
          <p:cNvSpPr/>
          <p:nvPr/>
        </p:nvSpPr>
        <p:spPr>
          <a:xfrm>
            <a:off x="7343205" y="3395651"/>
            <a:ext cx="48763" cy="314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Ellipse 100">
            <a:extLst>
              <a:ext uri="{FF2B5EF4-FFF2-40B4-BE49-F238E27FC236}">
                <a16:creationId xmlns:a16="http://schemas.microsoft.com/office/drawing/2014/main" id="{AC1D0786-7E41-FA4F-9C5E-561BEB222DB9}"/>
              </a:ext>
            </a:extLst>
          </p:cNvPr>
          <p:cNvSpPr/>
          <p:nvPr/>
        </p:nvSpPr>
        <p:spPr>
          <a:xfrm>
            <a:off x="6325166" y="2654145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Ellipse 101">
            <a:extLst>
              <a:ext uri="{FF2B5EF4-FFF2-40B4-BE49-F238E27FC236}">
                <a16:creationId xmlns:a16="http://schemas.microsoft.com/office/drawing/2014/main" id="{3257BCAF-19B7-1546-8840-7611167FF8A5}"/>
              </a:ext>
            </a:extLst>
          </p:cNvPr>
          <p:cNvSpPr/>
          <p:nvPr/>
        </p:nvSpPr>
        <p:spPr>
          <a:xfrm flipV="1">
            <a:off x="6590128" y="2991951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5" name="Ellipse 102">
            <a:extLst>
              <a:ext uri="{FF2B5EF4-FFF2-40B4-BE49-F238E27FC236}">
                <a16:creationId xmlns:a16="http://schemas.microsoft.com/office/drawing/2014/main" id="{C4DCAAC7-BBE7-C44B-A05C-B2F509AFB2FE}"/>
              </a:ext>
            </a:extLst>
          </p:cNvPr>
          <p:cNvSpPr/>
          <p:nvPr/>
        </p:nvSpPr>
        <p:spPr>
          <a:xfrm flipV="1">
            <a:off x="6525766" y="2991357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6" name="Ellipse 103">
            <a:extLst>
              <a:ext uri="{FF2B5EF4-FFF2-40B4-BE49-F238E27FC236}">
                <a16:creationId xmlns:a16="http://schemas.microsoft.com/office/drawing/2014/main" id="{E657DA71-C6E3-6C4A-A534-7AAC1FD80921}"/>
              </a:ext>
            </a:extLst>
          </p:cNvPr>
          <p:cNvSpPr/>
          <p:nvPr/>
        </p:nvSpPr>
        <p:spPr>
          <a:xfrm flipV="1">
            <a:off x="6641797" y="2993311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7" name="Ellipse 104">
            <a:extLst>
              <a:ext uri="{FF2B5EF4-FFF2-40B4-BE49-F238E27FC236}">
                <a16:creationId xmlns:a16="http://schemas.microsoft.com/office/drawing/2014/main" id="{8A4BFEF3-00D5-BE40-B77E-9CDDEFE026F1}"/>
              </a:ext>
            </a:extLst>
          </p:cNvPr>
          <p:cNvSpPr/>
          <p:nvPr/>
        </p:nvSpPr>
        <p:spPr>
          <a:xfrm flipV="1">
            <a:off x="6644474" y="2919104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8" name="Ellipse 105">
            <a:extLst>
              <a:ext uri="{FF2B5EF4-FFF2-40B4-BE49-F238E27FC236}">
                <a16:creationId xmlns:a16="http://schemas.microsoft.com/office/drawing/2014/main" id="{639B9DCB-9D00-7447-8532-A76512F5F6A0}"/>
              </a:ext>
            </a:extLst>
          </p:cNvPr>
          <p:cNvSpPr/>
          <p:nvPr/>
        </p:nvSpPr>
        <p:spPr>
          <a:xfrm flipV="1">
            <a:off x="6616395" y="2965117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9" name="Ellipse 106">
            <a:extLst>
              <a:ext uri="{FF2B5EF4-FFF2-40B4-BE49-F238E27FC236}">
                <a16:creationId xmlns:a16="http://schemas.microsoft.com/office/drawing/2014/main" id="{32DA8A76-CAB2-DC41-975F-2790C982A0BF}"/>
              </a:ext>
            </a:extLst>
          </p:cNvPr>
          <p:cNvSpPr/>
          <p:nvPr/>
        </p:nvSpPr>
        <p:spPr>
          <a:xfrm flipV="1">
            <a:off x="6694958" y="2919104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0" name="Ellipse 107">
            <a:extLst>
              <a:ext uri="{FF2B5EF4-FFF2-40B4-BE49-F238E27FC236}">
                <a16:creationId xmlns:a16="http://schemas.microsoft.com/office/drawing/2014/main" id="{15CD80D3-BB08-F74F-9CB1-873E45CDB262}"/>
              </a:ext>
            </a:extLst>
          </p:cNvPr>
          <p:cNvSpPr/>
          <p:nvPr/>
        </p:nvSpPr>
        <p:spPr>
          <a:xfrm flipV="1">
            <a:off x="6605522" y="2972050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1" name="Ellipse 108">
            <a:extLst>
              <a:ext uri="{FF2B5EF4-FFF2-40B4-BE49-F238E27FC236}">
                <a16:creationId xmlns:a16="http://schemas.microsoft.com/office/drawing/2014/main" id="{E59A0D5D-B6E3-7F43-A096-1B976F87AE09}"/>
              </a:ext>
            </a:extLst>
          </p:cNvPr>
          <p:cNvSpPr/>
          <p:nvPr/>
        </p:nvSpPr>
        <p:spPr>
          <a:xfrm flipV="1">
            <a:off x="6707667" y="2925215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2" name="Ellipse 109">
            <a:extLst>
              <a:ext uri="{FF2B5EF4-FFF2-40B4-BE49-F238E27FC236}">
                <a16:creationId xmlns:a16="http://schemas.microsoft.com/office/drawing/2014/main" id="{B611E263-4C30-B841-86D7-E2A31EA0A068}"/>
              </a:ext>
            </a:extLst>
          </p:cNvPr>
          <p:cNvSpPr/>
          <p:nvPr/>
        </p:nvSpPr>
        <p:spPr>
          <a:xfrm flipV="1">
            <a:off x="6537575" y="2953966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3" name="Ellipse 110">
            <a:extLst>
              <a:ext uri="{FF2B5EF4-FFF2-40B4-BE49-F238E27FC236}">
                <a16:creationId xmlns:a16="http://schemas.microsoft.com/office/drawing/2014/main" id="{B49E6BAA-AFE5-8342-9D85-08CA056DAFBC}"/>
              </a:ext>
            </a:extLst>
          </p:cNvPr>
          <p:cNvSpPr/>
          <p:nvPr/>
        </p:nvSpPr>
        <p:spPr>
          <a:xfrm flipV="1">
            <a:off x="6570382" y="2985771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4" name="Ellipse 111">
            <a:extLst>
              <a:ext uri="{FF2B5EF4-FFF2-40B4-BE49-F238E27FC236}">
                <a16:creationId xmlns:a16="http://schemas.microsoft.com/office/drawing/2014/main" id="{BB44FFDD-2AD6-7447-BF21-430EA3465291}"/>
              </a:ext>
            </a:extLst>
          </p:cNvPr>
          <p:cNvSpPr/>
          <p:nvPr/>
        </p:nvSpPr>
        <p:spPr>
          <a:xfrm flipV="1">
            <a:off x="6771308" y="2935275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5" name="Ellipse 112">
            <a:extLst>
              <a:ext uri="{FF2B5EF4-FFF2-40B4-BE49-F238E27FC236}">
                <a16:creationId xmlns:a16="http://schemas.microsoft.com/office/drawing/2014/main" id="{0F0B60DF-70EF-924A-A8B9-974BDC95501D}"/>
              </a:ext>
            </a:extLst>
          </p:cNvPr>
          <p:cNvSpPr/>
          <p:nvPr/>
        </p:nvSpPr>
        <p:spPr>
          <a:xfrm flipV="1">
            <a:off x="6593031" y="2945575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6" name="Ellipse 113">
            <a:extLst>
              <a:ext uri="{FF2B5EF4-FFF2-40B4-BE49-F238E27FC236}">
                <a16:creationId xmlns:a16="http://schemas.microsoft.com/office/drawing/2014/main" id="{6F11DCB4-4853-6A48-9787-81944EEA631F}"/>
              </a:ext>
            </a:extLst>
          </p:cNvPr>
          <p:cNvSpPr/>
          <p:nvPr/>
        </p:nvSpPr>
        <p:spPr>
          <a:xfrm flipV="1">
            <a:off x="6655559" y="3010480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7" name="Ellipse 114">
            <a:extLst>
              <a:ext uri="{FF2B5EF4-FFF2-40B4-BE49-F238E27FC236}">
                <a16:creationId xmlns:a16="http://schemas.microsoft.com/office/drawing/2014/main" id="{58438C28-2E07-934B-B250-40497B1EDC9E}"/>
              </a:ext>
            </a:extLst>
          </p:cNvPr>
          <p:cNvSpPr/>
          <p:nvPr/>
        </p:nvSpPr>
        <p:spPr>
          <a:xfrm flipV="1">
            <a:off x="6579240" y="2967226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8" name="Ellipse 115">
            <a:extLst>
              <a:ext uri="{FF2B5EF4-FFF2-40B4-BE49-F238E27FC236}">
                <a16:creationId xmlns:a16="http://schemas.microsoft.com/office/drawing/2014/main" id="{7D09645A-E973-AF4C-AAEE-4C0DBD4A0729}"/>
              </a:ext>
            </a:extLst>
          </p:cNvPr>
          <p:cNvSpPr/>
          <p:nvPr/>
        </p:nvSpPr>
        <p:spPr>
          <a:xfrm flipV="1">
            <a:off x="6592657" y="3006027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9" name="Ellipse 116">
            <a:extLst>
              <a:ext uri="{FF2B5EF4-FFF2-40B4-BE49-F238E27FC236}">
                <a16:creationId xmlns:a16="http://schemas.microsoft.com/office/drawing/2014/main" id="{479FCDC5-4D4A-C14B-8184-692B543E3EC1}"/>
              </a:ext>
            </a:extLst>
          </p:cNvPr>
          <p:cNvSpPr/>
          <p:nvPr/>
        </p:nvSpPr>
        <p:spPr>
          <a:xfrm flipV="1">
            <a:off x="6769209" y="2915562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0" name="Ellipse 117">
            <a:extLst>
              <a:ext uri="{FF2B5EF4-FFF2-40B4-BE49-F238E27FC236}">
                <a16:creationId xmlns:a16="http://schemas.microsoft.com/office/drawing/2014/main" id="{6C7120FB-DC49-1E42-9E89-C55436EF131F}"/>
              </a:ext>
            </a:extLst>
          </p:cNvPr>
          <p:cNvSpPr/>
          <p:nvPr/>
        </p:nvSpPr>
        <p:spPr>
          <a:xfrm flipV="1">
            <a:off x="6633973" y="2935275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1" name="Ellipse 118">
            <a:extLst>
              <a:ext uri="{FF2B5EF4-FFF2-40B4-BE49-F238E27FC236}">
                <a16:creationId xmlns:a16="http://schemas.microsoft.com/office/drawing/2014/main" id="{53755CCA-C8E4-1249-A153-184390065CA4}"/>
              </a:ext>
            </a:extLst>
          </p:cNvPr>
          <p:cNvSpPr/>
          <p:nvPr/>
        </p:nvSpPr>
        <p:spPr>
          <a:xfrm flipV="1">
            <a:off x="6737990" y="2905555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2" name="Ellipse 119">
            <a:extLst>
              <a:ext uri="{FF2B5EF4-FFF2-40B4-BE49-F238E27FC236}">
                <a16:creationId xmlns:a16="http://schemas.microsoft.com/office/drawing/2014/main" id="{D61FA26C-FC03-954D-ACB4-593A8B3E1B7A}"/>
              </a:ext>
            </a:extLst>
          </p:cNvPr>
          <p:cNvSpPr/>
          <p:nvPr/>
        </p:nvSpPr>
        <p:spPr>
          <a:xfrm flipV="1">
            <a:off x="6612499" y="2942523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3" name="Ellipse 120">
            <a:extLst>
              <a:ext uri="{FF2B5EF4-FFF2-40B4-BE49-F238E27FC236}">
                <a16:creationId xmlns:a16="http://schemas.microsoft.com/office/drawing/2014/main" id="{943EA745-6DE5-0C4E-BF21-9A2CBA6EFF41}"/>
              </a:ext>
            </a:extLst>
          </p:cNvPr>
          <p:cNvSpPr/>
          <p:nvPr/>
        </p:nvSpPr>
        <p:spPr>
          <a:xfrm flipV="1">
            <a:off x="6495964" y="2967400"/>
            <a:ext cx="25730" cy="193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4" name="Ellipse 129">
            <a:extLst>
              <a:ext uri="{FF2B5EF4-FFF2-40B4-BE49-F238E27FC236}">
                <a16:creationId xmlns:a16="http://schemas.microsoft.com/office/drawing/2014/main" id="{0B57D976-E3E6-0948-9416-B117F0FA170F}"/>
              </a:ext>
            </a:extLst>
          </p:cNvPr>
          <p:cNvSpPr/>
          <p:nvPr/>
        </p:nvSpPr>
        <p:spPr>
          <a:xfrm>
            <a:off x="6817395" y="3533120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Ellipse 130">
            <a:extLst>
              <a:ext uri="{FF2B5EF4-FFF2-40B4-BE49-F238E27FC236}">
                <a16:creationId xmlns:a16="http://schemas.microsoft.com/office/drawing/2014/main" id="{560F3B9C-935C-CA44-AFDA-9932377332F6}"/>
              </a:ext>
            </a:extLst>
          </p:cNvPr>
          <p:cNvSpPr/>
          <p:nvPr/>
        </p:nvSpPr>
        <p:spPr>
          <a:xfrm>
            <a:off x="6801627" y="3290992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Ellipse 131">
            <a:extLst>
              <a:ext uri="{FF2B5EF4-FFF2-40B4-BE49-F238E27FC236}">
                <a16:creationId xmlns:a16="http://schemas.microsoft.com/office/drawing/2014/main" id="{B24C4C7E-F8A6-5145-90BF-334EE4784CA1}"/>
              </a:ext>
            </a:extLst>
          </p:cNvPr>
          <p:cNvSpPr/>
          <p:nvPr/>
        </p:nvSpPr>
        <p:spPr>
          <a:xfrm>
            <a:off x="7041129" y="2118978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Ellipse 132">
            <a:extLst>
              <a:ext uri="{FF2B5EF4-FFF2-40B4-BE49-F238E27FC236}">
                <a16:creationId xmlns:a16="http://schemas.microsoft.com/office/drawing/2014/main" id="{88439E64-BCFB-C343-A8DF-FE9F1683B900}"/>
              </a:ext>
            </a:extLst>
          </p:cNvPr>
          <p:cNvSpPr/>
          <p:nvPr/>
        </p:nvSpPr>
        <p:spPr>
          <a:xfrm>
            <a:off x="7030290" y="2241264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Ellipse 133">
            <a:extLst>
              <a:ext uri="{FF2B5EF4-FFF2-40B4-BE49-F238E27FC236}">
                <a16:creationId xmlns:a16="http://schemas.microsoft.com/office/drawing/2014/main" id="{CB6D7E62-BB75-5446-AC32-0FEB2E1C1F4F}"/>
              </a:ext>
            </a:extLst>
          </p:cNvPr>
          <p:cNvSpPr/>
          <p:nvPr/>
        </p:nvSpPr>
        <p:spPr>
          <a:xfrm>
            <a:off x="6967986" y="2377461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Ellipse 134">
            <a:extLst>
              <a:ext uri="{FF2B5EF4-FFF2-40B4-BE49-F238E27FC236}">
                <a16:creationId xmlns:a16="http://schemas.microsoft.com/office/drawing/2014/main" id="{87F83DDF-8F61-4944-A476-4B013C078E06}"/>
              </a:ext>
            </a:extLst>
          </p:cNvPr>
          <p:cNvSpPr/>
          <p:nvPr/>
        </p:nvSpPr>
        <p:spPr>
          <a:xfrm>
            <a:off x="7072887" y="1727991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Ellipse 135">
            <a:extLst>
              <a:ext uri="{FF2B5EF4-FFF2-40B4-BE49-F238E27FC236}">
                <a16:creationId xmlns:a16="http://schemas.microsoft.com/office/drawing/2014/main" id="{FC2D8A0B-66CE-5C4F-89D3-1CF0865F0569}"/>
              </a:ext>
            </a:extLst>
          </p:cNvPr>
          <p:cNvSpPr/>
          <p:nvPr/>
        </p:nvSpPr>
        <p:spPr>
          <a:xfrm>
            <a:off x="7242578" y="2924863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Ellipse 136">
            <a:extLst>
              <a:ext uri="{FF2B5EF4-FFF2-40B4-BE49-F238E27FC236}">
                <a16:creationId xmlns:a16="http://schemas.microsoft.com/office/drawing/2014/main" id="{5F2FF304-5DBC-F643-BB69-4BE0CAFB70EE}"/>
              </a:ext>
            </a:extLst>
          </p:cNvPr>
          <p:cNvSpPr/>
          <p:nvPr/>
        </p:nvSpPr>
        <p:spPr>
          <a:xfrm>
            <a:off x="6342888" y="3506948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Ellipse 137">
            <a:extLst>
              <a:ext uri="{FF2B5EF4-FFF2-40B4-BE49-F238E27FC236}">
                <a16:creationId xmlns:a16="http://schemas.microsoft.com/office/drawing/2014/main" id="{E1B646AC-12A6-864A-BF54-070E818ADD9E}"/>
              </a:ext>
            </a:extLst>
          </p:cNvPr>
          <p:cNvSpPr/>
          <p:nvPr/>
        </p:nvSpPr>
        <p:spPr>
          <a:xfrm>
            <a:off x="6800979" y="3397708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Ellipse 138">
            <a:extLst>
              <a:ext uri="{FF2B5EF4-FFF2-40B4-BE49-F238E27FC236}">
                <a16:creationId xmlns:a16="http://schemas.microsoft.com/office/drawing/2014/main" id="{352BAAAA-BAE7-FD45-B8D3-330AEC517D81}"/>
              </a:ext>
            </a:extLst>
          </p:cNvPr>
          <p:cNvSpPr/>
          <p:nvPr/>
        </p:nvSpPr>
        <p:spPr>
          <a:xfrm>
            <a:off x="5029881" y="2408927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Ellipse 139">
            <a:extLst>
              <a:ext uri="{FF2B5EF4-FFF2-40B4-BE49-F238E27FC236}">
                <a16:creationId xmlns:a16="http://schemas.microsoft.com/office/drawing/2014/main" id="{20D00BDB-A063-DD4F-AFA1-75A2EA27C101}"/>
              </a:ext>
            </a:extLst>
          </p:cNvPr>
          <p:cNvSpPr/>
          <p:nvPr/>
        </p:nvSpPr>
        <p:spPr>
          <a:xfrm>
            <a:off x="7000197" y="3632098"/>
            <a:ext cx="48763" cy="3146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951" tIns="22976" rIns="45951" bIns="2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de-AT" sz="2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8832B30F-8011-D24C-B13D-B7D0F221CADB}"/>
              </a:ext>
            </a:extLst>
          </p:cNvPr>
          <p:cNvSpPr txBox="1"/>
          <p:nvPr/>
        </p:nvSpPr>
        <p:spPr>
          <a:xfrm>
            <a:off x="1328349" y="1416874"/>
            <a:ext cx="2496481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>
                <a:solidFill>
                  <a:srgbClr val="008B88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2013</a:t>
            </a:r>
            <a:r>
              <a:rPr lang="de-DE" sz="13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 	</a:t>
            </a:r>
            <a:r>
              <a:rPr lang="de-DE" sz="1050" b="1" err="1">
                <a:solidFill>
                  <a:srgbClr val="008B88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Lavylites</a:t>
            </a:r>
            <a:r>
              <a:rPr lang="de-DE" sz="1050" b="1">
                <a:solidFill>
                  <a:srgbClr val="008B88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 Start in Ungarn</a:t>
            </a:r>
            <a:br>
              <a:rPr lang="de-DE"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</a:br>
            <a:r>
              <a:rPr lang="de-DE"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	0,5 Millionen € Umsatz </a:t>
            </a:r>
            <a:endParaRPr lang="de-AT" sz="10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de-D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endParaRPr lang="en-GB" sz="1350">
              <a:solidFill>
                <a:srgbClr val="008B88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36504E25-0A81-ED47-9E0E-9CD519693B3D}"/>
              </a:ext>
            </a:extLst>
          </p:cNvPr>
          <p:cNvSpPr txBox="1"/>
          <p:nvPr/>
        </p:nvSpPr>
        <p:spPr>
          <a:xfrm>
            <a:off x="1328350" y="2079478"/>
            <a:ext cx="2935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>
                <a:solidFill>
                  <a:srgbClr val="008B88"/>
                </a:solidFill>
                <a:latin typeface="Arial" pitchFamily="34" charset="0"/>
                <a:ea typeface="+mj-ea"/>
                <a:cs typeface="Arial" pitchFamily="34" charset="0"/>
              </a:rPr>
              <a:t>2015</a:t>
            </a:r>
            <a:r>
              <a:rPr lang="de-DE" sz="1350" b="1">
                <a:solidFill>
                  <a:srgbClr val="000000"/>
                </a:solidFill>
                <a:sym typeface="Gill Sans"/>
              </a:rPr>
              <a:t> 	</a:t>
            </a:r>
            <a:r>
              <a:rPr lang="de-DE" sz="1050" b="1">
                <a:solidFill>
                  <a:srgbClr val="008B88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In den Top 10 Networks Europas</a:t>
            </a:r>
            <a:br>
              <a:rPr lang="de-DE"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</a:br>
            <a:r>
              <a:rPr lang="de-DE" sz="10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	</a:t>
            </a:r>
            <a:r>
              <a:rPr lang="de-DE"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50 Millionen € Umsatz </a:t>
            </a:r>
            <a:endParaRPr lang="de-AT" sz="13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de-DE" sz="1350">
                <a:solidFill>
                  <a:srgbClr val="000000"/>
                </a:solidFill>
                <a:sym typeface="Gill Sans"/>
              </a:rPr>
              <a:t> </a:t>
            </a:r>
            <a:endParaRPr lang="en-GB" sz="1350">
              <a:solidFill>
                <a:srgbClr val="008B8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73F72FDF-691D-244E-9DE5-6D17B655D622}"/>
              </a:ext>
            </a:extLst>
          </p:cNvPr>
          <p:cNvSpPr txBox="1"/>
          <p:nvPr/>
        </p:nvSpPr>
        <p:spPr>
          <a:xfrm>
            <a:off x="1323755" y="2631684"/>
            <a:ext cx="28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>
                <a:solidFill>
                  <a:srgbClr val="008B88"/>
                </a:solidFill>
                <a:latin typeface="Arial" pitchFamily="34" charset="0"/>
                <a:ea typeface="+mj-ea"/>
                <a:cs typeface="Arial" pitchFamily="34" charset="0"/>
              </a:rPr>
              <a:t>2019</a:t>
            </a:r>
            <a:r>
              <a:rPr lang="de-DE" sz="1350" b="1">
                <a:solidFill>
                  <a:srgbClr val="000000"/>
                </a:solidFill>
                <a:sym typeface="Gill Sans"/>
              </a:rPr>
              <a:t> 	</a:t>
            </a:r>
            <a:r>
              <a:rPr lang="de-DE" sz="1050" b="1">
                <a:solidFill>
                  <a:srgbClr val="008B88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Eröffnung aller EU Länder</a:t>
            </a:r>
            <a:br>
              <a:rPr lang="de-DE"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</a:br>
            <a:r>
              <a:rPr lang="de-DE"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endParaRPr lang="en-GB" sz="1050">
              <a:solidFill>
                <a:srgbClr val="008B88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9EF8D32E-E08B-0646-912F-E10BD6F951C3}"/>
              </a:ext>
            </a:extLst>
          </p:cNvPr>
          <p:cNvSpPr txBox="1"/>
          <p:nvPr/>
        </p:nvSpPr>
        <p:spPr>
          <a:xfrm>
            <a:off x="1318725" y="2832244"/>
            <a:ext cx="35930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>
                <a:solidFill>
                  <a:srgbClr val="008B88"/>
                </a:solidFill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de-DE"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1.000.000 Kunden / 120.000 Partner </a:t>
            </a:r>
            <a:endParaRPr lang="en-GB" sz="1050">
              <a:solidFill>
                <a:srgbClr val="008B88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40" name="Textfeld 139">
            <a:extLst>
              <a:ext uri="{FF2B5EF4-FFF2-40B4-BE49-F238E27FC236}">
                <a16:creationId xmlns:a16="http://schemas.microsoft.com/office/drawing/2014/main" id="{50AF6AC1-664B-7547-802A-87B1966A4C4F}"/>
              </a:ext>
            </a:extLst>
          </p:cNvPr>
          <p:cNvSpPr txBox="1"/>
          <p:nvPr/>
        </p:nvSpPr>
        <p:spPr>
          <a:xfrm>
            <a:off x="1313683" y="3624699"/>
            <a:ext cx="459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>
                <a:solidFill>
                  <a:srgbClr val="008B88"/>
                </a:solidFill>
                <a:latin typeface="Arial" pitchFamily="34" charset="0"/>
                <a:cs typeface="Arial" pitchFamily="34" charset="0"/>
              </a:rPr>
              <a:t>2021</a:t>
            </a:r>
            <a:r>
              <a:rPr lang="en-GB" sz="1350">
                <a:solidFill>
                  <a:srgbClr val="008B88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DE" sz="1350" b="1">
                <a:solidFill>
                  <a:srgbClr val="008B88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Eröffnung des amerikanischen Marktes</a:t>
            </a:r>
          </a:p>
          <a:p>
            <a:endParaRPr lang="en-GB" sz="1050">
              <a:solidFill>
                <a:srgbClr val="008B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Grafik 140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79701CF5-4220-4A46-889F-8BDF6C0FF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352" y="107448"/>
            <a:ext cx="489496" cy="489496"/>
          </a:xfrm>
          <a:prstGeom prst="rect">
            <a:avLst/>
          </a:prstGeom>
        </p:spPr>
      </p:pic>
      <p:sp>
        <p:nvSpPr>
          <p:cNvPr id="142" name="Textfeld 141">
            <a:extLst>
              <a:ext uri="{FF2B5EF4-FFF2-40B4-BE49-F238E27FC236}">
                <a16:creationId xmlns:a16="http://schemas.microsoft.com/office/drawing/2014/main" id="{FE6BF619-0043-4528-AADE-1B067D64B5AA}"/>
              </a:ext>
            </a:extLst>
          </p:cNvPr>
          <p:cNvSpPr txBox="1"/>
          <p:nvPr/>
        </p:nvSpPr>
        <p:spPr>
          <a:xfrm>
            <a:off x="1313683" y="3184033"/>
            <a:ext cx="554431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b="1">
                <a:solidFill>
                  <a:srgbClr val="008B88"/>
                </a:solidFill>
                <a:latin typeface="Arial" pitchFamily="34" charset="0"/>
                <a:cs typeface="Arial" pitchFamily="34" charset="0"/>
              </a:rPr>
              <a:t>2020</a:t>
            </a:r>
            <a:r>
              <a:rPr lang="en-GB" sz="1350">
                <a:solidFill>
                  <a:srgbClr val="008B88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DE" sz="1350" b="1">
                <a:solidFill>
                  <a:srgbClr val="008B88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Beginn der weltweiten Expansion</a:t>
            </a:r>
            <a:endParaRPr lang="en-GB" sz="1350">
              <a:solidFill>
                <a:srgbClr val="008B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" name="Bild 2">
            <a:extLst>
              <a:ext uri="{FF2B5EF4-FFF2-40B4-BE49-F238E27FC236}">
                <a16:creationId xmlns:a16="http://schemas.microsoft.com/office/drawing/2014/main" id="{F7F45FE4-C0DA-4AA6-840A-55547B0577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-29675" t="-371" r="-12121" b="4505"/>
          <a:stretch/>
        </p:blipFill>
        <p:spPr>
          <a:xfrm>
            <a:off x="8402764" y="4449867"/>
            <a:ext cx="741236" cy="668186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6950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CB42CBC-61E2-47E4-AE95-296B08291D92}"/>
              </a:ext>
            </a:extLst>
          </p:cNvPr>
          <p:cNvSpPr txBox="1"/>
          <p:nvPr/>
        </p:nvSpPr>
        <p:spPr>
          <a:xfrm>
            <a:off x="1143000" y="571956"/>
            <a:ext cx="5172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Unser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Marktpotential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rafik 3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F20120EF-8AA5-41A9-B9BB-A877F1CC4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352" y="107448"/>
            <a:ext cx="489496" cy="48949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36E7EDA-964F-405A-8675-4C4E7DA5E1F9}"/>
              </a:ext>
            </a:extLst>
          </p:cNvPr>
          <p:cNvSpPr txBox="1"/>
          <p:nvPr/>
        </p:nvSpPr>
        <p:spPr>
          <a:xfrm>
            <a:off x="1021080" y="1463040"/>
            <a:ext cx="2969623" cy="3426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3"/>
              </a:buBlip>
              <a:defRPr/>
            </a:pPr>
            <a:r>
              <a:rPr lang="de-DE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Nahrungsergänzung Umsatz 3,5 Milliarden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3"/>
              </a:buBlip>
              <a:defRPr/>
            </a:pPr>
            <a:r>
              <a:rPr lang="de-DE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Cosmetic Umsatz 4,5 Milliarden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3"/>
              </a:buBlip>
              <a:defRPr/>
            </a:pPr>
            <a:r>
              <a:rPr lang="de-DE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Spiritualität Umsatz 25 Milliarden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3"/>
              </a:buBlip>
              <a:defRPr/>
            </a:pPr>
            <a:r>
              <a:rPr lang="de-DE" sz="13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</a:t>
            </a:r>
            <a:r>
              <a:rPr lang="de-DE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Milliarden 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3"/>
              </a:buBlip>
              <a:defRPr/>
            </a:pPr>
            <a:r>
              <a:rPr lang="de-DE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Gesamt Umsätze in der DACH Region von 93 Milliarden € steigend</a:t>
            </a:r>
            <a:endParaRPr lang="de-DE" sz="1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 descr="Ein Bild, das Pflanze, Gras enthält.&#10;&#10;Automatisch generierte Beschreibung">
            <a:extLst>
              <a:ext uri="{FF2B5EF4-FFF2-40B4-BE49-F238E27FC236}">
                <a16:creationId xmlns:a16="http://schemas.microsoft.com/office/drawing/2014/main" id="{47D34895-75BF-4D97-BBDC-7B985B7FB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40" y="1706467"/>
            <a:ext cx="3901712" cy="2579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Bild 2">
            <a:extLst>
              <a:ext uri="{FF2B5EF4-FFF2-40B4-BE49-F238E27FC236}">
                <a16:creationId xmlns:a16="http://schemas.microsoft.com/office/drawing/2014/main" id="{1C63F475-2ED6-49A5-914C-FDE49FAD38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-29675" t="-371" r="-12121" b="4505"/>
          <a:stretch/>
        </p:blipFill>
        <p:spPr>
          <a:xfrm>
            <a:off x="8402764" y="4449867"/>
            <a:ext cx="741236" cy="668186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2685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5F8BAFA-6A7B-DA40-8FAB-A094BDE55506}"/>
              </a:ext>
            </a:extLst>
          </p:cNvPr>
          <p:cNvSpPr txBox="1"/>
          <p:nvPr/>
        </p:nvSpPr>
        <p:spPr>
          <a:xfrm>
            <a:off x="1228724" y="292745"/>
            <a:ext cx="692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en-GB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</a:t>
            </a:r>
            <a:r>
              <a:rPr lang="en-GB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Phasen</a:t>
            </a:r>
            <a:endParaRPr lang="en-GB" sz="240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A8985891-2329-E14F-A315-4E5329A358AC}"/>
              </a:ext>
            </a:extLst>
          </p:cNvPr>
          <p:cNvSpPr txBox="1">
            <a:spLocks/>
          </p:cNvSpPr>
          <p:nvPr/>
        </p:nvSpPr>
        <p:spPr>
          <a:xfrm>
            <a:off x="1328350" y="731326"/>
            <a:ext cx="6276272" cy="12994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de-DE">
                <a:solidFill>
                  <a:sysClr val="windowText" lastClr="000000"/>
                </a:solidFill>
              </a:rPr>
              <a:t>DEINE ERFOLGSPLANUNG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291C731-F160-474D-A972-455059FD7A31}"/>
              </a:ext>
            </a:extLst>
          </p:cNvPr>
          <p:cNvSpPr txBox="1">
            <a:spLocks/>
          </p:cNvSpPr>
          <p:nvPr/>
        </p:nvSpPr>
        <p:spPr>
          <a:xfrm>
            <a:off x="2566220" y="1156835"/>
            <a:ext cx="7990305" cy="354496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DE" sz="36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36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</a:t>
            </a:r>
          </a:p>
          <a:p>
            <a:pPr marL="0" indent="0">
              <a:lnSpc>
                <a:spcPct val="120000"/>
              </a:lnSpc>
              <a:buNone/>
            </a:pPr>
            <a:endParaRPr lang="de-DE" sz="3600" b="1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de-DE" sz="36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</a:t>
            </a:r>
          </a:p>
          <a:p>
            <a:pPr marL="0" indent="0">
              <a:lnSpc>
                <a:spcPct val="120000"/>
              </a:lnSpc>
              <a:buNone/>
            </a:pPr>
            <a:endParaRPr lang="de-DE" sz="3600" b="1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de-DE" sz="36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</a:t>
            </a:r>
            <a:r>
              <a:rPr lang="de-DE" sz="42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Firma ist weltweit stabil aufgestellt,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42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von Zeit zu Zeit neue Produkte,                                                                                          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42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langsameres aber</a:t>
            </a:r>
            <a:r>
              <a:rPr lang="de-DE" sz="48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4800" b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beständiges</a:t>
            </a:r>
            <a:r>
              <a:rPr lang="de-DE" sz="42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Wachstum</a:t>
            </a:r>
            <a:r>
              <a:rPr lang="de-DE" sz="36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endParaRPr lang="de-DE" sz="3600" b="1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de-DE" sz="3600" b="1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de-DE" sz="36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</a:t>
            </a:r>
          </a:p>
          <a:p>
            <a:pPr marL="0" indent="0">
              <a:lnSpc>
                <a:spcPct val="120000"/>
              </a:lnSpc>
              <a:buNone/>
            </a:pPr>
            <a:endParaRPr lang="de-DE" sz="3600" b="1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de-DE" sz="36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de-DE" sz="6000" b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8-12 Jahre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36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de-DE" sz="42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6-8 Jahre                            Eröffnung großer Länder/Kontinente, großes </a:t>
            </a:r>
            <a:r>
              <a:rPr lang="de-DE" sz="6000" b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Wachstum</a:t>
            </a:r>
            <a:r>
              <a:rPr lang="de-DE" sz="42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                                                            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42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de-DE" sz="6000" b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Pionierphase</a:t>
            </a:r>
            <a:r>
              <a:rPr lang="de-DE" sz="60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42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de-DE" sz="3600" b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Zeitphase in der ca. 80% der Spitzenverdiener/Millionäre entstehen.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lnSpc>
                <a:spcPct val="120000"/>
              </a:lnSpc>
              <a:buNone/>
            </a:pPr>
            <a:endParaRPr lang="de-DE" sz="3600" b="1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de-DE" sz="1800"/>
          </a:p>
        </p:txBody>
      </p:sp>
      <p:cxnSp>
        <p:nvCxnSpPr>
          <p:cNvPr id="8" name="Gerader Verbinder 4">
            <a:extLst>
              <a:ext uri="{FF2B5EF4-FFF2-40B4-BE49-F238E27FC236}">
                <a16:creationId xmlns:a16="http://schemas.microsoft.com/office/drawing/2014/main" id="{BEE6BB9B-66DF-EA4B-B577-AA7CE329AAF2}"/>
              </a:ext>
            </a:extLst>
          </p:cNvPr>
          <p:cNvCxnSpPr>
            <a:cxnSpLocks/>
          </p:cNvCxnSpPr>
          <p:nvPr/>
        </p:nvCxnSpPr>
        <p:spPr>
          <a:xfrm flipV="1">
            <a:off x="2655290" y="3963150"/>
            <a:ext cx="1478132" cy="146482"/>
          </a:xfrm>
          <a:prstGeom prst="line">
            <a:avLst/>
          </a:prstGeom>
          <a:ln w="47625">
            <a:solidFill>
              <a:srgbClr val="008B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11">
            <a:extLst>
              <a:ext uri="{FF2B5EF4-FFF2-40B4-BE49-F238E27FC236}">
                <a16:creationId xmlns:a16="http://schemas.microsoft.com/office/drawing/2014/main" id="{EE7464E4-A6BA-B245-93F3-9D3FF2FDFB74}"/>
              </a:ext>
            </a:extLst>
          </p:cNvPr>
          <p:cNvCxnSpPr>
            <a:cxnSpLocks/>
          </p:cNvCxnSpPr>
          <p:nvPr/>
        </p:nvCxnSpPr>
        <p:spPr>
          <a:xfrm flipV="1">
            <a:off x="4126764" y="2351853"/>
            <a:ext cx="1731146" cy="1617956"/>
          </a:xfrm>
          <a:prstGeom prst="line">
            <a:avLst/>
          </a:prstGeom>
          <a:ln w="47625">
            <a:solidFill>
              <a:srgbClr val="008B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13">
            <a:extLst>
              <a:ext uri="{FF2B5EF4-FFF2-40B4-BE49-F238E27FC236}">
                <a16:creationId xmlns:a16="http://schemas.microsoft.com/office/drawing/2014/main" id="{3969D193-747F-804C-807B-5046414059CF}"/>
              </a:ext>
            </a:extLst>
          </p:cNvPr>
          <p:cNvCxnSpPr>
            <a:cxnSpLocks/>
          </p:cNvCxnSpPr>
          <p:nvPr/>
        </p:nvCxnSpPr>
        <p:spPr>
          <a:xfrm flipV="1">
            <a:off x="5851251" y="2145446"/>
            <a:ext cx="2756517" cy="206406"/>
          </a:xfrm>
          <a:prstGeom prst="line">
            <a:avLst/>
          </a:prstGeom>
          <a:ln w="47625">
            <a:solidFill>
              <a:srgbClr val="008B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5">
            <a:extLst>
              <a:ext uri="{FF2B5EF4-FFF2-40B4-BE49-F238E27FC236}">
                <a16:creationId xmlns:a16="http://schemas.microsoft.com/office/drawing/2014/main" id="{AE09A604-91E7-0849-AA4B-EC5A4CF4708B}"/>
              </a:ext>
            </a:extLst>
          </p:cNvPr>
          <p:cNvCxnSpPr>
            <a:cxnSpLocks/>
          </p:cNvCxnSpPr>
          <p:nvPr/>
        </p:nvCxnSpPr>
        <p:spPr>
          <a:xfrm flipH="1">
            <a:off x="2681923" y="4136264"/>
            <a:ext cx="1" cy="199748"/>
          </a:xfrm>
          <a:prstGeom prst="line">
            <a:avLst/>
          </a:prstGeom>
          <a:ln>
            <a:solidFill>
              <a:srgbClr val="008B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7">
            <a:extLst>
              <a:ext uri="{FF2B5EF4-FFF2-40B4-BE49-F238E27FC236}">
                <a16:creationId xmlns:a16="http://schemas.microsoft.com/office/drawing/2014/main" id="{90D58ECB-D86B-D14E-9C1A-323A9137F910}"/>
              </a:ext>
            </a:extLst>
          </p:cNvPr>
          <p:cNvCxnSpPr>
            <a:cxnSpLocks/>
          </p:cNvCxnSpPr>
          <p:nvPr/>
        </p:nvCxnSpPr>
        <p:spPr>
          <a:xfrm>
            <a:off x="4140263" y="3963149"/>
            <a:ext cx="0" cy="293267"/>
          </a:xfrm>
          <a:prstGeom prst="line">
            <a:avLst/>
          </a:prstGeom>
          <a:ln>
            <a:solidFill>
              <a:srgbClr val="008B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45B73C2-3819-A348-8F2A-BF3083B1891E}"/>
              </a:ext>
            </a:extLst>
          </p:cNvPr>
          <p:cNvCxnSpPr>
            <a:cxnSpLocks/>
          </p:cNvCxnSpPr>
          <p:nvPr/>
        </p:nvCxnSpPr>
        <p:spPr>
          <a:xfrm flipH="1">
            <a:off x="5851434" y="2400301"/>
            <a:ext cx="6476" cy="1434041"/>
          </a:xfrm>
          <a:prstGeom prst="straightConnector1">
            <a:avLst/>
          </a:prstGeom>
          <a:ln>
            <a:solidFill>
              <a:srgbClr val="008B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51ECF2C8-6C7D-0145-B66F-B230ECC3F91D}"/>
              </a:ext>
            </a:extLst>
          </p:cNvPr>
          <p:cNvSpPr txBox="1"/>
          <p:nvPr/>
        </p:nvSpPr>
        <p:spPr>
          <a:xfrm>
            <a:off x="5335221" y="496614"/>
            <a:ext cx="2334703" cy="6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de-DE" sz="90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900" b="1">
                <a:solidFill>
                  <a:schemeClr val="accent1">
                    <a:lumMod val="75000"/>
                  </a:schemeClr>
                </a:solidFill>
                <a:latin typeface="Century Gothic" charset="0"/>
                <a:cs typeface="Century Gothic" charset="0"/>
              </a:rPr>
              <a:t>  </a:t>
            </a:r>
          </a:p>
          <a:p>
            <a:endParaRPr lang="en-GB" sz="1350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D67CF677-FF85-406D-ABFE-08DA7189387B}"/>
              </a:ext>
            </a:extLst>
          </p:cNvPr>
          <p:cNvSpPr/>
          <p:nvPr/>
        </p:nvSpPr>
        <p:spPr>
          <a:xfrm rot="19111199">
            <a:off x="3824501" y="2795774"/>
            <a:ext cx="1796149" cy="363474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/>
          </a:p>
        </p:txBody>
      </p:sp>
      <p:pic>
        <p:nvPicPr>
          <p:cNvPr id="14" name="Grafik 13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1BCE2B25-20B6-43C8-A13E-82992C1B7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352" y="107448"/>
            <a:ext cx="489496" cy="48949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966E0C4-3634-4D40-9B45-C92CD2A2F249}"/>
              </a:ext>
            </a:extLst>
          </p:cNvPr>
          <p:cNvSpPr txBox="1"/>
          <p:nvPr/>
        </p:nvSpPr>
        <p:spPr>
          <a:xfrm>
            <a:off x="1104900" y="1169907"/>
            <a:ext cx="2613660" cy="2860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de-DE" sz="1350" b="1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3"/>
              </a:buBlip>
              <a:defRPr/>
            </a:pPr>
            <a:r>
              <a:rPr lang="de-DE" sz="1350" b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50" b="1">
                <a:latin typeface="Arial" panose="020B0604020202020204" pitchFamily="34" charset="0"/>
                <a:cs typeface="Arial" panose="020B0604020202020204" pitchFamily="34" charset="0"/>
              </a:rPr>
              <a:t>Was die großen Globalplayer schon hinter sich haben, haben wir noch vor uns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3"/>
              </a:buBlip>
              <a:defRPr/>
            </a:pPr>
            <a:r>
              <a:rPr lang="de-DE" sz="1350" b="1">
                <a:latin typeface="Arial" panose="020B0604020202020204" pitchFamily="34" charset="0"/>
                <a:cs typeface="Arial" panose="020B0604020202020204" pitchFamily="34" charset="0"/>
              </a:rPr>
              <a:t>Wer dies erkennt, durchhält und am Ball bleibt, kann ein Millionär der Zukunft sein!</a:t>
            </a:r>
            <a:endParaRPr lang="de-D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21DAA873-238C-4A4B-979B-36F5575E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67" y="308150"/>
            <a:ext cx="2950433" cy="1659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Bild 2">
            <a:extLst>
              <a:ext uri="{FF2B5EF4-FFF2-40B4-BE49-F238E27FC236}">
                <a16:creationId xmlns:a16="http://schemas.microsoft.com/office/drawing/2014/main" id="{548A2AA0-9C0D-40AA-A47A-CD9311219B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-29675" t="-371" r="-12121" b="4505"/>
          <a:stretch/>
        </p:blipFill>
        <p:spPr>
          <a:xfrm>
            <a:off x="8402764" y="4449867"/>
            <a:ext cx="741236" cy="668186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4506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6" descr="shutterstock_71667889.jpg">
            <a:extLst>
              <a:ext uri="{FF2B5EF4-FFF2-40B4-BE49-F238E27FC236}">
                <a16:creationId xmlns:a16="http://schemas.microsoft.com/office/drawing/2014/main" id="{F36F02F9-FD4E-4BEA-8ED4-66DD5466F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8"/>
          <a:stretch/>
        </p:blipFill>
        <p:spPr>
          <a:xfrm>
            <a:off x="4944669" y="1361733"/>
            <a:ext cx="3589731" cy="2200618"/>
          </a:xfrm>
          <a:prstGeom prst="rect">
            <a:avLst/>
          </a:prstGeom>
          <a:effectLst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1066800" y="341314"/>
            <a:ext cx="76825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>
              <a:defRPr/>
            </a:pP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Einkommensmöglichkeiten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1128920" y="1361733"/>
            <a:ext cx="3290680" cy="28469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914378">
              <a:spcAft>
                <a:spcPts val="600"/>
              </a:spcAft>
              <a:defRPr/>
            </a:pPr>
            <a:r>
              <a:rPr lang="de-DE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Bonus bis 20 - 58% 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Bonus 20% 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Binär Bonus 10% </a:t>
            </a:r>
          </a:p>
          <a:p>
            <a:pPr>
              <a:spcAft>
                <a:spcPts val="600"/>
              </a:spcAft>
              <a:defRPr/>
            </a:pPr>
            <a:r>
              <a:rPr lang="de-DE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Starter Pool 2% </a:t>
            </a:r>
          </a:p>
          <a:p>
            <a:pPr defTabSz="914378">
              <a:spcAft>
                <a:spcPts val="600"/>
              </a:spcAft>
              <a:defRPr/>
            </a:pPr>
            <a:endParaRPr lang="de-DE" sz="1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8">
              <a:spcAft>
                <a:spcPts val="600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</a:t>
            </a:r>
            <a:r>
              <a:rPr lang="de-DE" sz="14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-Bonus 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 Pool 5x 1% 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Lifestyle-Bonus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892" indent="-342892" defTabSz="914378">
              <a:spcAft>
                <a:spcPts val="600"/>
              </a:spcAft>
              <a:buFont typeface="+mj-lt"/>
              <a:buAutoNum type="arabicParenBoth"/>
              <a:defRPr/>
            </a:pPr>
            <a:endParaRPr lang="de-DE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1143000" y="836698"/>
            <a:ext cx="7682564" cy="28725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8">
              <a:defRPr/>
            </a:pPr>
            <a:r>
              <a:rPr lang="de-DE" sz="1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WERDEN GARANTIERT 58% VOM NETTO EINKAUFSPREIS AUSGEZAHLT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331C0D54-8CE2-425C-8F08-3ECC45947282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pPr defTabSz="914378">
              <a:defRPr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A2A1964-0739-4E43-A8BB-CC987A906BBC}"/>
              </a:ext>
            </a:extLst>
          </p:cNvPr>
          <p:cNvSpPr txBox="1">
            <a:spLocks/>
          </p:cNvSpPr>
          <p:nvPr/>
        </p:nvSpPr>
        <p:spPr>
          <a:xfrm>
            <a:off x="1080437" y="382965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8">
              <a:defRPr/>
            </a:pPr>
            <a:r>
              <a:rPr lang="de-DE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*mit zwei aktiven Partnern und mtl.: 80 PV (ab der Position Leader 160 PV)</a:t>
            </a:r>
          </a:p>
        </p:txBody>
      </p:sp>
    </p:spTree>
    <p:extLst>
      <p:ext uri="{BB962C8B-B14F-4D97-AF65-F5344CB8AC3E}">
        <p14:creationId xmlns:p14="http://schemas.microsoft.com/office/powerpoint/2010/main" val="1500799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118462" y="170260"/>
            <a:ext cx="6276272" cy="371537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en-US" sz="240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ersten</a:t>
            </a: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Schritte</a:t>
            </a:r>
            <a:endParaRPr lang="en-US" sz="24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118462" y="582116"/>
            <a:ext cx="6276272" cy="12994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de-DE">
                <a:solidFill>
                  <a:sysClr val="windowText" lastClr="000000"/>
                </a:solidFill>
              </a:rPr>
              <a:t>DEINE ERFOLGSPLANUNG</a:t>
            </a:r>
          </a:p>
        </p:txBody>
      </p:sp>
      <p:sp>
        <p:nvSpPr>
          <p:cNvPr id="25" name="Shape 147">
            <a:extLst>
              <a:ext uri="{FF2B5EF4-FFF2-40B4-BE49-F238E27FC236}">
                <a16:creationId xmlns:a16="http://schemas.microsoft.com/office/drawing/2014/main" id="{517B76A4-4530-4101-A9C2-4EC716E7A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6" y="3147327"/>
            <a:ext cx="6115049" cy="189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83" tIns="26783" rIns="26783" bIns="26783" anchor="ctr">
            <a:spAutoFit/>
          </a:bodyPr>
          <a:lstStyle/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Erstbestellung machen für mind. 80 PV - </a:t>
            </a:r>
            <a:b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</a:b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Empfehlung: Business-Paket für mind. 500 PV 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Erfahrungen sammeln und sich austauschen 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2 Personen registrieren, die das Gleiche tun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alle 28 Tage eine Bestellung über </a:t>
            </a:r>
            <a:r>
              <a:rPr lang="de-DE" sz="15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Autoactiver</a:t>
            </a: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für mind. 80 PV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das Ganze duplizieren</a:t>
            </a:r>
          </a:p>
          <a:p>
            <a:pPr marL="181373" indent="-181373" algn="just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endParaRPr lang="de-DE" sz="1050">
              <a:solidFill>
                <a:srgbClr val="595959"/>
              </a:solidFill>
              <a:latin typeface="Century Gothic" charset="0"/>
              <a:cs typeface="Century Gothic" charset="0"/>
              <a:sym typeface="Arial" charset="0"/>
            </a:endParaRPr>
          </a:p>
        </p:txBody>
      </p:sp>
      <p:pic>
        <p:nvPicPr>
          <p:cNvPr id="26" name="droppedImage.pdf">
            <a:extLst>
              <a:ext uri="{FF2B5EF4-FFF2-40B4-BE49-F238E27FC236}">
                <a16:creationId xmlns:a16="http://schemas.microsoft.com/office/drawing/2014/main" id="{67091D77-DF9C-476E-9B26-7142C551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178" y="1219054"/>
            <a:ext cx="408894" cy="561980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" name="droppedImage.pdf">
            <a:extLst>
              <a:ext uri="{FF2B5EF4-FFF2-40B4-BE49-F238E27FC236}">
                <a16:creationId xmlns:a16="http://schemas.microsoft.com/office/drawing/2014/main" id="{0BB6354B-6785-404B-BEC7-A64EA58C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66" y="1951560"/>
            <a:ext cx="267838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8" name="droppedImage.pdf">
            <a:extLst>
              <a:ext uri="{FF2B5EF4-FFF2-40B4-BE49-F238E27FC236}">
                <a16:creationId xmlns:a16="http://schemas.microsoft.com/office/drawing/2014/main" id="{B0BAEAA5-F0F5-45B0-8F78-20D9A81A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67" y="1955759"/>
            <a:ext cx="267839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9" name="droppedImage.pdf">
            <a:extLst>
              <a:ext uri="{FF2B5EF4-FFF2-40B4-BE49-F238E27FC236}">
                <a16:creationId xmlns:a16="http://schemas.microsoft.com/office/drawing/2014/main" id="{9233CBC5-60C2-4BF9-AA85-5C52B608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80" y="2472378"/>
            <a:ext cx="267838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0" name="droppedImage.pdf">
            <a:extLst>
              <a:ext uri="{FF2B5EF4-FFF2-40B4-BE49-F238E27FC236}">
                <a16:creationId xmlns:a16="http://schemas.microsoft.com/office/drawing/2014/main" id="{6571999B-2FB1-42A3-A02D-D4318ACC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36" y="2510180"/>
            <a:ext cx="267838" cy="36961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Shape 315">
            <a:extLst>
              <a:ext uri="{FF2B5EF4-FFF2-40B4-BE49-F238E27FC236}">
                <a16:creationId xmlns:a16="http://schemas.microsoft.com/office/drawing/2014/main" id="{46046222-C008-4869-BAAD-FF3B014C0C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7257" y="1741552"/>
            <a:ext cx="446677" cy="399014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Shape 316">
            <a:extLst>
              <a:ext uri="{FF2B5EF4-FFF2-40B4-BE49-F238E27FC236}">
                <a16:creationId xmlns:a16="http://schemas.microsoft.com/office/drawing/2014/main" id="{3AF9A58D-5E11-4B04-A401-391EF0D57B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8509" y="1787071"/>
            <a:ext cx="11387" cy="1005725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miter lim="4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Shape 315">
            <a:extLst>
              <a:ext uri="{FF2B5EF4-FFF2-40B4-BE49-F238E27FC236}">
                <a16:creationId xmlns:a16="http://schemas.microsoft.com/office/drawing/2014/main" id="{0486CC3E-9F05-41F4-A60E-136CF4BB19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16951" y="1723072"/>
            <a:ext cx="482780" cy="387254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Shape 315">
            <a:extLst>
              <a:ext uri="{FF2B5EF4-FFF2-40B4-BE49-F238E27FC236}">
                <a16:creationId xmlns:a16="http://schemas.microsoft.com/office/drawing/2014/main" id="{E1E8B3D8-343D-4A58-95E5-2B76B4FDA5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1731" y="2338814"/>
            <a:ext cx="272876" cy="24360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Shape 315">
            <a:extLst>
              <a:ext uri="{FF2B5EF4-FFF2-40B4-BE49-F238E27FC236}">
                <a16:creationId xmlns:a16="http://schemas.microsoft.com/office/drawing/2014/main" id="{234A11AA-7D6A-4FC2-B5C8-A73A24B965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40389" y="2338814"/>
            <a:ext cx="187235" cy="24360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6" name="droppedImage.pdf">
            <a:extLst>
              <a:ext uri="{FF2B5EF4-FFF2-40B4-BE49-F238E27FC236}">
                <a16:creationId xmlns:a16="http://schemas.microsoft.com/office/drawing/2014/main" id="{D3DC1DA2-818F-47F7-80C7-07E45CB9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387" y="2483297"/>
            <a:ext cx="268679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7" name="droppedImage.pdf">
            <a:extLst>
              <a:ext uri="{FF2B5EF4-FFF2-40B4-BE49-F238E27FC236}">
                <a16:creationId xmlns:a16="http://schemas.microsoft.com/office/drawing/2014/main" id="{016FD7BD-7FC4-4546-8D49-C9D7F496B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51" y="2510180"/>
            <a:ext cx="267838" cy="36961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8" name="Shape 315">
            <a:extLst>
              <a:ext uri="{FF2B5EF4-FFF2-40B4-BE49-F238E27FC236}">
                <a16:creationId xmlns:a16="http://schemas.microsoft.com/office/drawing/2014/main" id="{AE2CCC05-2D84-4F1A-BB14-F8BCD6549F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7770" y="2325373"/>
            <a:ext cx="272036" cy="291491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Shape 315">
            <a:extLst>
              <a:ext uri="{FF2B5EF4-FFF2-40B4-BE49-F238E27FC236}">
                <a16:creationId xmlns:a16="http://schemas.microsoft.com/office/drawing/2014/main" id="{B7E3F38A-7B63-4B80-8A63-E8076D4F68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55815" y="2320334"/>
            <a:ext cx="271196" cy="24360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C978021-7E4E-4A43-B175-BC1D9A812AEB}"/>
              </a:ext>
            </a:extLst>
          </p:cNvPr>
          <p:cNvSpPr txBox="1"/>
          <p:nvPr/>
        </p:nvSpPr>
        <p:spPr>
          <a:xfrm>
            <a:off x="4208992" y="681885"/>
            <a:ext cx="1971275" cy="441098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48211" tIns="24106" rIns="48211" bIns="24106">
            <a:spAutoFit/>
          </a:bodyPr>
          <a:lstStyle/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DU</a:t>
            </a:r>
            <a:b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</a:b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80/500/1000/1500 PV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92B39F2-7A2F-497B-A0AE-9B9E9E220F2D}"/>
              </a:ext>
            </a:extLst>
          </p:cNvPr>
          <p:cNvSpPr txBox="1"/>
          <p:nvPr/>
        </p:nvSpPr>
        <p:spPr>
          <a:xfrm>
            <a:off x="2011166" y="1353747"/>
            <a:ext cx="2075093" cy="441098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8211" tIns="24106" rIns="48211" bIns="24106">
            <a:spAutoFit/>
          </a:bodyPr>
          <a:lstStyle/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1. Geschäftspartner 80/500/1000/1500 PV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4553150-C6E3-497F-A36C-EFD0191FB84E}"/>
              </a:ext>
            </a:extLst>
          </p:cNvPr>
          <p:cNvSpPr txBox="1"/>
          <p:nvPr/>
        </p:nvSpPr>
        <p:spPr>
          <a:xfrm>
            <a:off x="6435719" y="1353842"/>
            <a:ext cx="1971275" cy="441098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48211" tIns="24106" rIns="48211" bIns="24106">
            <a:spAutoFit/>
          </a:bodyPr>
          <a:lstStyle/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2. Geschäftspartner</a:t>
            </a:r>
            <a:b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</a:b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80/500/1000/1500 PV</a:t>
            </a:r>
          </a:p>
        </p:txBody>
      </p:sp>
      <p:pic>
        <p:nvPicPr>
          <p:cNvPr id="23" name="Grafik 22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971C87EE-D9EC-4FAA-9342-56ED99564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352" y="107448"/>
            <a:ext cx="489496" cy="489496"/>
          </a:xfrm>
          <a:prstGeom prst="rect">
            <a:avLst/>
          </a:prstGeom>
        </p:spPr>
      </p:pic>
      <p:pic>
        <p:nvPicPr>
          <p:cNvPr id="24" name="Bild 2">
            <a:extLst>
              <a:ext uri="{FF2B5EF4-FFF2-40B4-BE49-F238E27FC236}">
                <a16:creationId xmlns:a16="http://schemas.microsoft.com/office/drawing/2014/main" id="{44B6A497-7CBF-44A9-A096-1153E81A58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-29675" t="-371" r="-12121" b="4505"/>
          <a:stretch/>
        </p:blipFill>
        <p:spPr>
          <a:xfrm>
            <a:off x="8402764" y="4449867"/>
            <a:ext cx="741236" cy="668186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023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118462" y="170260"/>
            <a:ext cx="6276272" cy="371537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240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Rechenbeispiel</a:t>
            </a:r>
            <a:endParaRPr lang="en-US" sz="24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118462" y="582116"/>
            <a:ext cx="6276272" cy="12994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endParaRPr lang="de-DE">
              <a:solidFill>
                <a:sysClr val="windowText" lastClr="000000"/>
              </a:solidFill>
            </a:endParaRPr>
          </a:p>
        </p:txBody>
      </p:sp>
      <p:sp>
        <p:nvSpPr>
          <p:cNvPr id="25" name="Shape 147">
            <a:extLst>
              <a:ext uri="{FF2B5EF4-FFF2-40B4-BE49-F238E27FC236}">
                <a16:creationId xmlns:a16="http://schemas.microsoft.com/office/drawing/2014/main" id="{517B76A4-4530-4101-A9C2-4EC716E7A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6" y="3008828"/>
            <a:ext cx="6115049" cy="216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83" tIns="26783" rIns="26783" bIns="26783" anchor="ctr">
            <a:spAutoFit/>
          </a:bodyPr>
          <a:lstStyle/>
          <a:p>
            <a:pPr algn="ctr" defTabSz="240991">
              <a:lnSpc>
                <a:spcPct val="120000"/>
              </a:lnSpc>
              <a:buClr>
                <a:srgbClr val="FB9D07"/>
              </a:buClr>
              <a:defRPr/>
            </a:pPr>
            <a:r>
              <a:rPr lang="de-DE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Erstbestellung Business-Paket  500 PV mit Aktionsangebot: </a:t>
            </a:r>
            <a:endParaRPr lang="de-DE" sz="1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charset="0"/>
            </a:endParaRPr>
          </a:p>
          <a:p>
            <a:pPr algn="ctr" defTabSz="240991">
              <a:lnSpc>
                <a:spcPct val="120000"/>
              </a:lnSpc>
              <a:buClr>
                <a:srgbClr val="FB9D07"/>
              </a:buClr>
              <a:defRPr/>
            </a:pP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Investment 500 PV und Warenwert von ca. 630 PV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Mögliche Provisionen durch 2 Einschreibungen/Woche</a:t>
            </a: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: 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28% Startbonus= 280 €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2% Startpool       =25-100€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-------------------------------------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Verdienst von 305-380 € !</a:t>
            </a:r>
          </a:p>
          <a:p>
            <a:pPr marL="181373" indent="-181373" algn="just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endParaRPr lang="de-DE" sz="1050">
              <a:solidFill>
                <a:srgbClr val="595959"/>
              </a:solidFill>
              <a:latin typeface="Century Gothic" charset="0"/>
              <a:cs typeface="Century Gothic" charset="0"/>
              <a:sym typeface="Arial" charset="0"/>
            </a:endParaRPr>
          </a:p>
        </p:txBody>
      </p:sp>
      <p:pic>
        <p:nvPicPr>
          <p:cNvPr id="26" name="droppedImage.pdf">
            <a:extLst>
              <a:ext uri="{FF2B5EF4-FFF2-40B4-BE49-F238E27FC236}">
                <a16:creationId xmlns:a16="http://schemas.microsoft.com/office/drawing/2014/main" id="{67091D77-DF9C-476E-9B26-7142C551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178" y="1219054"/>
            <a:ext cx="408894" cy="561980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" name="droppedImage.pdf">
            <a:extLst>
              <a:ext uri="{FF2B5EF4-FFF2-40B4-BE49-F238E27FC236}">
                <a16:creationId xmlns:a16="http://schemas.microsoft.com/office/drawing/2014/main" id="{0BB6354B-6785-404B-BEC7-A64EA58C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66" y="1951560"/>
            <a:ext cx="267838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8" name="droppedImage.pdf">
            <a:extLst>
              <a:ext uri="{FF2B5EF4-FFF2-40B4-BE49-F238E27FC236}">
                <a16:creationId xmlns:a16="http://schemas.microsoft.com/office/drawing/2014/main" id="{B0BAEAA5-F0F5-45B0-8F78-20D9A81A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67" y="1955759"/>
            <a:ext cx="267839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Shape 315">
            <a:extLst>
              <a:ext uri="{FF2B5EF4-FFF2-40B4-BE49-F238E27FC236}">
                <a16:creationId xmlns:a16="http://schemas.microsoft.com/office/drawing/2014/main" id="{46046222-C008-4869-BAAD-FF3B014C0C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7257" y="1741552"/>
            <a:ext cx="446677" cy="399014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Shape 316">
            <a:extLst>
              <a:ext uri="{FF2B5EF4-FFF2-40B4-BE49-F238E27FC236}">
                <a16:creationId xmlns:a16="http://schemas.microsoft.com/office/drawing/2014/main" id="{3AF9A58D-5E11-4B04-A401-391EF0D57B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8509" y="1787071"/>
            <a:ext cx="11387" cy="1005725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miter lim="4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Shape 315">
            <a:extLst>
              <a:ext uri="{FF2B5EF4-FFF2-40B4-BE49-F238E27FC236}">
                <a16:creationId xmlns:a16="http://schemas.microsoft.com/office/drawing/2014/main" id="{0486CC3E-9F05-41F4-A60E-136CF4BB19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16951" y="1723072"/>
            <a:ext cx="482780" cy="387254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Shape 315">
            <a:extLst>
              <a:ext uri="{FF2B5EF4-FFF2-40B4-BE49-F238E27FC236}">
                <a16:creationId xmlns:a16="http://schemas.microsoft.com/office/drawing/2014/main" id="{E1E8B3D8-343D-4A58-95E5-2B76B4FDA5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1731" y="2338814"/>
            <a:ext cx="272876" cy="24360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Shape 315">
            <a:extLst>
              <a:ext uri="{FF2B5EF4-FFF2-40B4-BE49-F238E27FC236}">
                <a16:creationId xmlns:a16="http://schemas.microsoft.com/office/drawing/2014/main" id="{234A11AA-7D6A-4FC2-B5C8-A73A24B965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40389" y="2338814"/>
            <a:ext cx="187235" cy="24360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Shape 315">
            <a:extLst>
              <a:ext uri="{FF2B5EF4-FFF2-40B4-BE49-F238E27FC236}">
                <a16:creationId xmlns:a16="http://schemas.microsoft.com/office/drawing/2014/main" id="{AE2CCC05-2D84-4F1A-BB14-F8BCD6549F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7770" y="2325373"/>
            <a:ext cx="272036" cy="291491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Shape 315">
            <a:extLst>
              <a:ext uri="{FF2B5EF4-FFF2-40B4-BE49-F238E27FC236}">
                <a16:creationId xmlns:a16="http://schemas.microsoft.com/office/drawing/2014/main" id="{B7E3F38A-7B63-4B80-8A63-E8076D4F68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55815" y="2320334"/>
            <a:ext cx="271196" cy="24360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C978021-7E4E-4A43-B175-BC1D9A812AEB}"/>
              </a:ext>
            </a:extLst>
          </p:cNvPr>
          <p:cNvSpPr txBox="1"/>
          <p:nvPr/>
        </p:nvSpPr>
        <p:spPr>
          <a:xfrm>
            <a:off x="4380572" y="665604"/>
            <a:ext cx="1488094" cy="441098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8211" tIns="24106" rIns="48211" bIns="24106">
            <a:spAutoFit/>
          </a:bodyPr>
          <a:lstStyle/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DU</a:t>
            </a:r>
            <a:b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</a:b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500 PV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92B39F2-7A2F-497B-A0AE-9B9E9E220F2D}"/>
              </a:ext>
            </a:extLst>
          </p:cNvPr>
          <p:cNvSpPr txBox="1"/>
          <p:nvPr/>
        </p:nvSpPr>
        <p:spPr>
          <a:xfrm>
            <a:off x="1828800" y="1358249"/>
            <a:ext cx="2659554" cy="441098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8211" tIns="24106" rIns="48211" bIns="24106">
            <a:spAutoFit/>
          </a:bodyPr>
          <a:lstStyle/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1. Geschäftspartner </a:t>
            </a:r>
          </a:p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500 PV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4553150-C6E3-497F-A36C-EFD0191FB84E}"/>
              </a:ext>
            </a:extLst>
          </p:cNvPr>
          <p:cNvSpPr txBox="1"/>
          <p:nvPr/>
        </p:nvSpPr>
        <p:spPr>
          <a:xfrm>
            <a:off x="6002585" y="1373481"/>
            <a:ext cx="2638516" cy="441098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8211" tIns="24106" rIns="48211" bIns="24106">
            <a:spAutoFit/>
          </a:bodyPr>
          <a:lstStyle/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2. Geschäftspartner</a:t>
            </a:r>
            <a:b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</a:b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500 PV</a:t>
            </a:r>
          </a:p>
        </p:txBody>
      </p:sp>
      <p:pic>
        <p:nvPicPr>
          <p:cNvPr id="23" name="Grafik 22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971C87EE-D9EC-4FAA-9342-56ED99564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352" y="107448"/>
            <a:ext cx="489496" cy="489496"/>
          </a:xfrm>
          <a:prstGeom prst="rect">
            <a:avLst/>
          </a:prstGeom>
        </p:spPr>
      </p:pic>
      <p:pic>
        <p:nvPicPr>
          <p:cNvPr id="24" name="Bild 2">
            <a:extLst>
              <a:ext uri="{FF2B5EF4-FFF2-40B4-BE49-F238E27FC236}">
                <a16:creationId xmlns:a16="http://schemas.microsoft.com/office/drawing/2014/main" id="{44B6A497-7CBF-44A9-A096-1153E81A58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-29675" t="-371" r="-12121" b="4505"/>
          <a:stretch/>
        </p:blipFill>
        <p:spPr>
          <a:xfrm>
            <a:off x="8402764" y="4449867"/>
            <a:ext cx="741236" cy="668186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009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118462" y="170260"/>
            <a:ext cx="6276272" cy="371537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240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Talentnetzwerk</a:t>
            </a:r>
            <a:r>
              <a:rPr lang="en-US" sz="2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Aktion</a:t>
            </a:r>
            <a:endParaRPr lang="en-US" sz="24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118462" y="582116"/>
            <a:ext cx="6276272" cy="12994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endParaRPr lang="de-DE">
              <a:solidFill>
                <a:sysClr val="windowText" lastClr="000000"/>
              </a:solidFill>
            </a:endParaRPr>
          </a:p>
        </p:txBody>
      </p:sp>
      <p:sp>
        <p:nvSpPr>
          <p:cNvPr id="25" name="Shape 147">
            <a:extLst>
              <a:ext uri="{FF2B5EF4-FFF2-40B4-BE49-F238E27FC236}">
                <a16:creationId xmlns:a16="http://schemas.microsoft.com/office/drawing/2014/main" id="{517B76A4-4530-4101-A9C2-4EC716E7A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6" y="3147328"/>
            <a:ext cx="6115049" cy="189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83" tIns="26783" rIns="26783" bIns="26783" anchor="ctr">
            <a:spAutoFit/>
          </a:bodyPr>
          <a:lstStyle/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Mögliche Provisionen durch 6 Einschreibungen/Woche</a:t>
            </a: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: 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36% Startbonus= 720 €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2% Startpool (3mal) =28-100€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                                 =84-300€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-------------------------------------</a:t>
            </a:r>
          </a:p>
          <a:p>
            <a:pPr marL="241830" indent="-241830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15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Verdienst von 804-1020€ !</a:t>
            </a:r>
          </a:p>
          <a:p>
            <a:pPr marL="181373" indent="-181373" algn="just" defTabSz="24099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endParaRPr lang="de-DE" sz="1050">
              <a:solidFill>
                <a:srgbClr val="595959"/>
              </a:solidFill>
              <a:latin typeface="Century Gothic" charset="0"/>
              <a:cs typeface="Century Gothic" charset="0"/>
              <a:sym typeface="Arial" charset="0"/>
            </a:endParaRPr>
          </a:p>
        </p:txBody>
      </p:sp>
      <p:pic>
        <p:nvPicPr>
          <p:cNvPr id="26" name="droppedImage.pdf">
            <a:extLst>
              <a:ext uri="{FF2B5EF4-FFF2-40B4-BE49-F238E27FC236}">
                <a16:creationId xmlns:a16="http://schemas.microsoft.com/office/drawing/2014/main" id="{67091D77-DF9C-476E-9B26-7142C551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178" y="1219054"/>
            <a:ext cx="408894" cy="561980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" name="droppedImage.pdf">
            <a:extLst>
              <a:ext uri="{FF2B5EF4-FFF2-40B4-BE49-F238E27FC236}">
                <a16:creationId xmlns:a16="http://schemas.microsoft.com/office/drawing/2014/main" id="{0BB6354B-6785-404B-BEC7-A64EA58C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66" y="1951560"/>
            <a:ext cx="267838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8" name="droppedImage.pdf">
            <a:extLst>
              <a:ext uri="{FF2B5EF4-FFF2-40B4-BE49-F238E27FC236}">
                <a16:creationId xmlns:a16="http://schemas.microsoft.com/office/drawing/2014/main" id="{B0BAEAA5-F0F5-45B0-8F78-20D9A81A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67" y="1955759"/>
            <a:ext cx="267839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Shape 315">
            <a:extLst>
              <a:ext uri="{FF2B5EF4-FFF2-40B4-BE49-F238E27FC236}">
                <a16:creationId xmlns:a16="http://schemas.microsoft.com/office/drawing/2014/main" id="{46046222-C008-4869-BAAD-FF3B014C0C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7257" y="1741552"/>
            <a:ext cx="446677" cy="399014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Shape 316">
            <a:extLst>
              <a:ext uri="{FF2B5EF4-FFF2-40B4-BE49-F238E27FC236}">
                <a16:creationId xmlns:a16="http://schemas.microsoft.com/office/drawing/2014/main" id="{3AF9A58D-5E11-4B04-A401-391EF0D57B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8509" y="1787071"/>
            <a:ext cx="11387" cy="1005725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Shape 315">
            <a:extLst>
              <a:ext uri="{FF2B5EF4-FFF2-40B4-BE49-F238E27FC236}">
                <a16:creationId xmlns:a16="http://schemas.microsoft.com/office/drawing/2014/main" id="{0486CC3E-9F05-41F4-A60E-136CF4BB19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16951" y="1723072"/>
            <a:ext cx="482780" cy="387254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Shape 315">
            <a:extLst>
              <a:ext uri="{FF2B5EF4-FFF2-40B4-BE49-F238E27FC236}">
                <a16:creationId xmlns:a16="http://schemas.microsoft.com/office/drawing/2014/main" id="{E1E8B3D8-343D-4A58-95E5-2B76B4FDA5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1731" y="2338814"/>
            <a:ext cx="272876" cy="24360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Shape 315">
            <a:extLst>
              <a:ext uri="{FF2B5EF4-FFF2-40B4-BE49-F238E27FC236}">
                <a16:creationId xmlns:a16="http://schemas.microsoft.com/office/drawing/2014/main" id="{234A11AA-7D6A-4FC2-B5C8-A73A24B965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40389" y="2338814"/>
            <a:ext cx="187235" cy="24360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Shape 315">
            <a:extLst>
              <a:ext uri="{FF2B5EF4-FFF2-40B4-BE49-F238E27FC236}">
                <a16:creationId xmlns:a16="http://schemas.microsoft.com/office/drawing/2014/main" id="{AE2CCC05-2D84-4F1A-BB14-F8BCD6549F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7770" y="2325373"/>
            <a:ext cx="272036" cy="291491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Shape 315">
            <a:extLst>
              <a:ext uri="{FF2B5EF4-FFF2-40B4-BE49-F238E27FC236}">
                <a16:creationId xmlns:a16="http://schemas.microsoft.com/office/drawing/2014/main" id="{B7E3F38A-7B63-4B80-8A63-E8076D4F68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55815" y="2320334"/>
            <a:ext cx="271196" cy="24360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C978021-7E4E-4A43-B175-BC1D9A812AEB}"/>
              </a:ext>
            </a:extLst>
          </p:cNvPr>
          <p:cNvSpPr txBox="1"/>
          <p:nvPr/>
        </p:nvSpPr>
        <p:spPr>
          <a:xfrm>
            <a:off x="4380572" y="665604"/>
            <a:ext cx="1488094" cy="441098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8211" tIns="24106" rIns="48211" bIns="24106">
            <a:spAutoFit/>
          </a:bodyPr>
          <a:lstStyle/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DU</a:t>
            </a:r>
            <a:b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</a:b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100 PV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92B39F2-7A2F-497B-A0AE-9B9E9E220F2D}"/>
              </a:ext>
            </a:extLst>
          </p:cNvPr>
          <p:cNvSpPr txBox="1"/>
          <p:nvPr/>
        </p:nvSpPr>
        <p:spPr>
          <a:xfrm>
            <a:off x="1828800" y="1358249"/>
            <a:ext cx="2659554" cy="441098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8211" tIns="24106" rIns="48211" bIns="24106">
            <a:spAutoFit/>
          </a:bodyPr>
          <a:lstStyle/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1. Einschreibungen </a:t>
            </a:r>
          </a:p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1000 PV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4553150-C6E3-497F-A36C-EFD0191FB84E}"/>
              </a:ext>
            </a:extLst>
          </p:cNvPr>
          <p:cNvSpPr txBox="1"/>
          <p:nvPr/>
        </p:nvSpPr>
        <p:spPr>
          <a:xfrm>
            <a:off x="6002585" y="1373481"/>
            <a:ext cx="2638516" cy="441098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8211" tIns="24106" rIns="48211" bIns="24106">
            <a:spAutoFit/>
          </a:bodyPr>
          <a:lstStyle/>
          <a:p>
            <a:pPr algn="ctr" defTabSz="308016">
              <a:defRPr/>
            </a:pP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2.Einschreibungen</a:t>
            </a:r>
            <a:b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</a:br>
            <a:r>
              <a:rPr lang="de-DE" sz="1275">
                <a:solidFill>
                  <a:prstClr val="black"/>
                </a:solidFill>
                <a:latin typeface="Bookman Old Style"/>
                <a:cs typeface="Bookman Old Style"/>
              </a:rPr>
              <a:t>1000 PV</a:t>
            </a:r>
          </a:p>
        </p:txBody>
      </p:sp>
      <p:pic>
        <p:nvPicPr>
          <p:cNvPr id="23" name="Grafik 22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971C87EE-D9EC-4FAA-9342-56ED99564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352" y="107448"/>
            <a:ext cx="489496" cy="489496"/>
          </a:xfrm>
          <a:prstGeom prst="rect">
            <a:avLst/>
          </a:prstGeom>
        </p:spPr>
      </p:pic>
      <p:pic>
        <p:nvPicPr>
          <p:cNvPr id="24" name="Bild 2">
            <a:extLst>
              <a:ext uri="{FF2B5EF4-FFF2-40B4-BE49-F238E27FC236}">
                <a16:creationId xmlns:a16="http://schemas.microsoft.com/office/drawing/2014/main" id="{44B6A497-7CBF-44A9-A096-1153E81A58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-29675" t="-371" r="-12121" b="4505"/>
          <a:stretch/>
        </p:blipFill>
        <p:spPr>
          <a:xfrm>
            <a:off x="8402764" y="4449867"/>
            <a:ext cx="741236" cy="668186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526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 2" descr="steine-dreieck.jpeg">
            <a:extLst>
              <a:ext uri="{FF2B5EF4-FFF2-40B4-BE49-F238E27FC236}">
                <a16:creationId xmlns:a16="http://schemas.microsoft.com/office/drawing/2014/main" id="{FD8A1116-9AAC-41D9-ADA3-6B0B6901C2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60042" cy="5143500"/>
          </a:xfrm>
          <a:prstGeom prst="rect">
            <a:avLst/>
          </a:prstGeom>
          <a:effectLst/>
        </p:spPr>
      </p:pic>
      <p:grpSp>
        <p:nvGrpSpPr>
          <p:cNvPr id="36" name="Gruppierung 3">
            <a:extLst>
              <a:ext uri="{FF2B5EF4-FFF2-40B4-BE49-F238E27FC236}">
                <a16:creationId xmlns:a16="http://schemas.microsoft.com/office/drawing/2014/main" id="{B3786302-51C0-4489-8FAD-1416CEF8590F}"/>
              </a:ext>
            </a:extLst>
          </p:cNvPr>
          <p:cNvGrpSpPr/>
          <p:nvPr/>
        </p:nvGrpSpPr>
        <p:grpSpPr>
          <a:xfrm>
            <a:off x="1905000" y="1352550"/>
            <a:ext cx="2903546" cy="1583308"/>
            <a:chOff x="-1783075" y="2410771"/>
            <a:chExt cx="5487166" cy="2992158"/>
          </a:xfrm>
        </p:grpSpPr>
        <p:sp>
          <p:nvSpPr>
            <p:cNvPr id="37" name="Rechteck 4">
              <a:extLst>
                <a:ext uri="{FF2B5EF4-FFF2-40B4-BE49-F238E27FC236}">
                  <a16:creationId xmlns:a16="http://schemas.microsoft.com/office/drawing/2014/main" id="{F95802AA-2CEB-4065-B53C-54F75D1C0389}"/>
                </a:ext>
              </a:extLst>
            </p:cNvPr>
            <p:cNvSpPr/>
            <p:nvPr/>
          </p:nvSpPr>
          <p:spPr>
            <a:xfrm>
              <a:off x="937862" y="2982479"/>
              <a:ext cx="2766229" cy="242045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echteck 5">
              <a:extLst>
                <a:ext uri="{FF2B5EF4-FFF2-40B4-BE49-F238E27FC236}">
                  <a16:creationId xmlns:a16="http://schemas.microsoft.com/office/drawing/2014/main" id="{8E6F7D99-C28D-43A5-9AB3-2F029B0D46C2}"/>
                </a:ext>
              </a:extLst>
            </p:cNvPr>
            <p:cNvSpPr/>
            <p:nvPr/>
          </p:nvSpPr>
          <p:spPr>
            <a:xfrm>
              <a:off x="-1783075" y="2410771"/>
              <a:ext cx="2766229" cy="2420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4190" tIns="124190" rIns="124190" bIns="124190" numCol="1" spcCol="1270" anchor="ctr" anchorCtr="0">
              <a:noAutofit/>
            </a:bodyPr>
            <a:lstStyle/>
            <a:p>
              <a:pPr marL="0" marR="0" lvl="0" indent="0" algn="ctr" defTabSz="77620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90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Belastung</a:t>
              </a:r>
            </a:p>
          </p:txBody>
        </p:sp>
      </p:grpSp>
      <p:grpSp>
        <p:nvGrpSpPr>
          <p:cNvPr id="39" name="Gruppierung 6">
            <a:extLst>
              <a:ext uri="{FF2B5EF4-FFF2-40B4-BE49-F238E27FC236}">
                <a16:creationId xmlns:a16="http://schemas.microsoft.com/office/drawing/2014/main" id="{211938DB-F3B6-47F2-BEED-082EC2717659}"/>
              </a:ext>
            </a:extLst>
          </p:cNvPr>
          <p:cNvGrpSpPr/>
          <p:nvPr/>
        </p:nvGrpSpPr>
        <p:grpSpPr>
          <a:xfrm>
            <a:off x="4876826" y="1276241"/>
            <a:ext cx="2666974" cy="1371709"/>
            <a:chOff x="4970305" y="2622443"/>
            <a:chExt cx="5040085" cy="2592276"/>
          </a:xfrm>
        </p:grpSpPr>
        <p:sp>
          <p:nvSpPr>
            <p:cNvPr id="40" name="Rechteck 7">
              <a:extLst>
                <a:ext uri="{FF2B5EF4-FFF2-40B4-BE49-F238E27FC236}">
                  <a16:creationId xmlns:a16="http://schemas.microsoft.com/office/drawing/2014/main" id="{682419ED-92C6-4F8B-826B-FB57E7039DF7}"/>
                </a:ext>
              </a:extLst>
            </p:cNvPr>
            <p:cNvSpPr/>
            <p:nvPr/>
          </p:nvSpPr>
          <p:spPr>
            <a:xfrm>
              <a:off x="4970305" y="2622443"/>
              <a:ext cx="2766229" cy="242045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hteck 8">
              <a:extLst>
                <a:ext uri="{FF2B5EF4-FFF2-40B4-BE49-F238E27FC236}">
                  <a16:creationId xmlns:a16="http://schemas.microsoft.com/office/drawing/2014/main" id="{B68EAC80-BB59-4B64-A381-B325E6989A8C}"/>
                </a:ext>
              </a:extLst>
            </p:cNvPr>
            <p:cNvSpPr/>
            <p:nvPr/>
          </p:nvSpPr>
          <p:spPr>
            <a:xfrm>
              <a:off x="6218907" y="2794269"/>
              <a:ext cx="3791483" cy="2420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4190" tIns="124190" rIns="124190" bIns="124190" numCol="1" spcCol="1270" anchor="ctr" anchorCtr="0">
              <a:noAutofit/>
            </a:bodyPr>
            <a:lstStyle/>
            <a:p>
              <a:pPr marL="0" marR="0" lvl="0" indent="0" algn="ctr" defTabSz="77620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90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Regeneration</a:t>
              </a:r>
            </a:p>
          </p:txBody>
        </p:sp>
      </p:grpSp>
      <p:sp>
        <p:nvSpPr>
          <p:cNvPr id="12" name="Title 2">
            <a:extLst>
              <a:ext uri="{FF2B5EF4-FFF2-40B4-BE49-F238E27FC236}">
                <a16:creationId xmlns:a16="http://schemas.microsoft.com/office/drawing/2014/main" id="{A41D3147-E574-4AEF-96B1-1E73666FBB1E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Energieaufwand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08810C9-10D1-4414-8AF3-833D0FAF600E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KANN ICH IM GLEICHGEWICHT BLEIBEN ?</a:t>
            </a:r>
          </a:p>
        </p:txBody>
      </p:sp>
    </p:spTree>
    <p:extLst>
      <p:ext uri="{BB962C8B-B14F-4D97-AF65-F5344CB8AC3E}">
        <p14:creationId xmlns:p14="http://schemas.microsoft.com/office/powerpoint/2010/main" val="3531938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CEB73E4B-0904-4252-9381-E88E7ED8EB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12" y="102394"/>
            <a:ext cx="661415" cy="661415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FA2B4E9-E976-4DA1-965D-9FD0CBC51554}"/>
              </a:ext>
            </a:extLst>
          </p:cNvPr>
          <p:cNvSpPr txBox="1"/>
          <p:nvPr/>
        </p:nvSpPr>
        <p:spPr>
          <a:xfrm>
            <a:off x="1424940" y="0"/>
            <a:ext cx="71247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2431" indent="-302431" algn="ctr" defTabSz="91437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  <a:defRPr/>
            </a:pPr>
            <a:r>
              <a:rPr lang="de-DE" sz="240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Duplizierbares</a:t>
            </a:r>
            <a:r>
              <a:rPr 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458DA43-15AF-4544-B65A-604442DE7E16}"/>
              </a:ext>
            </a:extLst>
          </p:cNvPr>
          <p:cNvSpPr txBox="1"/>
          <p:nvPr/>
        </p:nvSpPr>
        <p:spPr>
          <a:xfrm>
            <a:off x="1018713" y="778251"/>
            <a:ext cx="7873828" cy="67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2431" indent="-302431" algn="ctr" defTabSz="91437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  <a:defRPr/>
            </a:pPr>
            <a:r>
              <a:rPr lang="de-DE" sz="13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GLAUBST DU, WAS ALLES MÖGLICH IST  WENN DU 1 PERSON PRO MONAT EINSCHREIBST UND DIESE MONAT FÜR MONAT DAS SELBE MACHT WIE DU?!</a:t>
            </a:r>
          </a:p>
        </p:txBody>
      </p:sp>
      <p:pic>
        <p:nvPicPr>
          <p:cNvPr id="9" name="Grafik 8" descr="Zwei Männer Silhouette">
            <a:extLst>
              <a:ext uri="{FF2B5EF4-FFF2-40B4-BE49-F238E27FC236}">
                <a16:creationId xmlns:a16="http://schemas.microsoft.com/office/drawing/2014/main" id="{C1A91F7E-AEB5-420F-BB63-88009D5A6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3763" y="1918795"/>
            <a:ext cx="685800" cy="685800"/>
          </a:xfrm>
          <a:prstGeom prst="rect">
            <a:avLst/>
          </a:prstGeom>
        </p:spPr>
      </p:pic>
      <p:pic>
        <p:nvPicPr>
          <p:cNvPr id="12" name="Grafik 11" descr="Zwei Männer Silhouette">
            <a:extLst>
              <a:ext uri="{FF2B5EF4-FFF2-40B4-BE49-F238E27FC236}">
                <a16:creationId xmlns:a16="http://schemas.microsoft.com/office/drawing/2014/main" id="{CF2CC6D8-D679-448C-99ED-4358F51D4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3763" y="4315547"/>
            <a:ext cx="685800" cy="685800"/>
          </a:xfrm>
          <a:prstGeom prst="rect">
            <a:avLst/>
          </a:prstGeom>
        </p:spPr>
      </p:pic>
      <p:pic>
        <p:nvPicPr>
          <p:cNvPr id="13" name="Grafik 12" descr="Zwei Männer Silhouette">
            <a:extLst>
              <a:ext uri="{FF2B5EF4-FFF2-40B4-BE49-F238E27FC236}">
                <a16:creationId xmlns:a16="http://schemas.microsoft.com/office/drawing/2014/main" id="{5F02F35B-FD1F-4633-8119-E5D3B3F5F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3763" y="2717712"/>
            <a:ext cx="685800" cy="685800"/>
          </a:xfrm>
          <a:prstGeom prst="rect">
            <a:avLst/>
          </a:prstGeom>
        </p:spPr>
      </p:pic>
      <p:pic>
        <p:nvPicPr>
          <p:cNvPr id="14" name="Grafik 13" descr="Zwei Männer Silhouette">
            <a:extLst>
              <a:ext uri="{FF2B5EF4-FFF2-40B4-BE49-F238E27FC236}">
                <a16:creationId xmlns:a16="http://schemas.microsoft.com/office/drawing/2014/main" id="{284CA4C0-2029-48BF-83E5-9D45B9889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3763" y="3516629"/>
            <a:ext cx="685800" cy="685800"/>
          </a:xfrm>
          <a:prstGeom prst="rect">
            <a:avLst/>
          </a:prstGeom>
        </p:spPr>
      </p:pic>
      <p:pic>
        <p:nvPicPr>
          <p:cNvPr id="15" name="Grafik 14" descr="Zwei Männer Silhouette">
            <a:extLst>
              <a:ext uri="{FF2B5EF4-FFF2-40B4-BE49-F238E27FC236}">
                <a16:creationId xmlns:a16="http://schemas.microsoft.com/office/drawing/2014/main" id="{75BBDFA5-F63E-4399-BFE2-62C366643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2721" y="3626023"/>
            <a:ext cx="685800" cy="685800"/>
          </a:xfrm>
          <a:prstGeom prst="rect">
            <a:avLst/>
          </a:prstGeom>
        </p:spPr>
      </p:pic>
      <p:pic>
        <p:nvPicPr>
          <p:cNvPr id="16" name="Grafik 15" descr="Zwei Männer Silhouette">
            <a:extLst>
              <a:ext uri="{FF2B5EF4-FFF2-40B4-BE49-F238E27FC236}">
                <a16:creationId xmlns:a16="http://schemas.microsoft.com/office/drawing/2014/main" id="{C277EAA4-BBE3-48D3-B347-54C79484C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2721" y="2757494"/>
            <a:ext cx="685800" cy="685800"/>
          </a:xfrm>
          <a:prstGeom prst="rect">
            <a:avLst/>
          </a:prstGeom>
        </p:spPr>
      </p:pic>
      <p:pic>
        <p:nvPicPr>
          <p:cNvPr id="17" name="Grafik 16" descr="Zwei Männer Silhouette">
            <a:extLst>
              <a:ext uri="{FF2B5EF4-FFF2-40B4-BE49-F238E27FC236}">
                <a16:creationId xmlns:a16="http://schemas.microsoft.com/office/drawing/2014/main" id="{5135BB59-0BF9-455E-8640-AE5C05880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5485" y="1918795"/>
            <a:ext cx="685800" cy="685800"/>
          </a:xfrm>
          <a:prstGeom prst="rect">
            <a:avLst/>
          </a:prstGeom>
        </p:spPr>
      </p:pic>
      <p:pic>
        <p:nvPicPr>
          <p:cNvPr id="18" name="Grafik 17" descr="Zwei Männer Silhouette">
            <a:extLst>
              <a:ext uri="{FF2B5EF4-FFF2-40B4-BE49-F238E27FC236}">
                <a16:creationId xmlns:a16="http://schemas.microsoft.com/office/drawing/2014/main" id="{EED82162-A3F0-4ABF-88BE-6A68AD7CC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5103" y="2454897"/>
            <a:ext cx="685800" cy="685800"/>
          </a:xfrm>
          <a:prstGeom prst="rect">
            <a:avLst/>
          </a:prstGeom>
        </p:spPr>
      </p:pic>
      <p:pic>
        <p:nvPicPr>
          <p:cNvPr id="19" name="Grafik 18" descr="Zwei Männer Silhouette">
            <a:extLst>
              <a:ext uri="{FF2B5EF4-FFF2-40B4-BE49-F238E27FC236}">
                <a16:creationId xmlns:a16="http://schemas.microsoft.com/office/drawing/2014/main" id="{E73919E0-586C-4976-BED9-669DCE1ED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3579" y="3500292"/>
            <a:ext cx="685800" cy="685800"/>
          </a:xfrm>
          <a:prstGeom prst="rect">
            <a:avLst/>
          </a:prstGeom>
        </p:spPr>
      </p:pic>
      <p:pic>
        <p:nvPicPr>
          <p:cNvPr id="20" name="Grafik 19" descr="Zwei Männer Silhouette">
            <a:extLst>
              <a:ext uri="{FF2B5EF4-FFF2-40B4-BE49-F238E27FC236}">
                <a16:creationId xmlns:a16="http://schemas.microsoft.com/office/drawing/2014/main" id="{8415625F-9FA5-48AE-8DE4-18212FDDE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108" y="4385309"/>
            <a:ext cx="685800" cy="685800"/>
          </a:xfrm>
          <a:prstGeom prst="rect">
            <a:avLst/>
          </a:prstGeom>
        </p:spPr>
      </p:pic>
      <p:pic>
        <p:nvPicPr>
          <p:cNvPr id="21" name="Grafik 20" descr="Zwei Männer Silhouette">
            <a:extLst>
              <a:ext uri="{FF2B5EF4-FFF2-40B4-BE49-F238E27FC236}">
                <a16:creationId xmlns:a16="http://schemas.microsoft.com/office/drawing/2014/main" id="{3C6067DF-C8DA-4983-B49C-9B9A5A6EB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7500" y="2940223"/>
            <a:ext cx="685800" cy="685800"/>
          </a:xfrm>
          <a:prstGeom prst="rect">
            <a:avLst/>
          </a:prstGeom>
        </p:spPr>
      </p:pic>
      <p:pic>
        <p:nvPicPr>
          <p:cNvPr id="22" name="Grafik 21" descr="Zwei Männer Silhouette">
            <a:extLst>
              <a:ext uri="{FF2B5EF4-FFF2-40B4-BE49-F238E27FC236}">
                <a16:creationId xmlns:a16="http://schemas.microsoft.com/office/drawing/2014/main" id="{3970E679-B4A2-4F5E-8D5C-118549D6B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6302" y="2940223"/>
            <a:ext cx="685800" cy="68580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9F0EC07C-C7B3-49F0-ADD5-45192FDCFA0C}"/>
              </a:ext>
            </a:extLst>
          </p:cNvPr>
          <p:cNvSpPr txBox="1"/>
          <p:nvPr/>
        </p:nvSpPr>
        <p:spPr>
          <a:xfrm flipH="1">
            <a:off x="2578030" y="2076000"/>
            <a:ext cx="46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>
                <a:solidFill>
                  <a:schemeClr val="tx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D15E8A2-3E28-4EDE-B620-CB1FD21CFEBE}"/>
              </a:ext>
            </a:extLst>
          </p:cNvPr>
          <p:cNvSpPr txBox="1"/>
          <p:nvPr/>
        </p:nvSpPr>
        <p:spPr>
          <a:xfrm>
            <a:off x="2619563" y="383330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b="1">
                <a:solidFill>
                  <a:schemeClr val="tx2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48670A5-F132-4271-B844-06022D93F232}"/>
              </a:ext>
            </a:extLst>
          </p:cNvPr>
          <p:cNvSpPr txBox="1"/>
          <p:nvPr/>
        </p:nvSpPr>
        <p:spPr>
          <a:xfrm>
            <a:off x="2578031" y="2918133"/>
            <a:ext cx="4613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b="1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C3FCFCC-E68D-472D-9C6B-A52BE3801C21}"/>
              </a:ext>
            </a:extLst>
          </p:cNvPr>
          <p:cNvSpPr txBox="1"/>
          <p:nvPr/>
        </p:nvSpPr>
        <p:spPr>
          <a:xfrm>
            <a:off x="2420102" y="4573770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700" b="1">
                <a:solidFill>
                  <a:schemeClr val="tx2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1CE8606-1F47-44C5-BAF3-2C289FAE520B}"/>
              </a:ext>
            </a:extLst>
          </p:cNvPr>
          <p:cNvSpPr txBox="1"/>
          <p:nvPr/>
        </p:nvSpPr>
        <p:spPr>
          <a:xfrm>
            <a:off x="4038600" y="2189881"/>
            <a:ext cx="27279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700" b="1">
                <a:solidFill>
                  <a:schemeClr val="tx2">
                    <a:lumMod val="50000"/>
                  </a:schemeClr>
                </a:solidFill>
              </a:rPr>
              <a:t>32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762517D-CA2C-4B01-9C16-2AFAA60A6001}"/>
              </a:ext>
            </a:extLst>
          </p:cNvPr>
          <p:cNvSpPr txBox="1"/>
          <p:nvPr/>
        </p:nvSpPr>
        <p:spPr>
          <a:xfrm rot="10800000" flipV="1">
            <a:off x="4041848" y="3009770"/>
            <a:ext cx="291084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700" b="1">
                <a:solidFill>
                  <a:schemeClr val="tx2">
                    <a:lumMod val="50000"/>
                  </a:schemeClr>
                </a:solidFill>
              </a:rPr>
              <a:t>64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87E305A-4645-49A3-A62C-4702444DA74A}"/>
              </a:ext>
            </a:extLst>
          </p:cNvPr>
          <p:cNvSpPr txBox="1"/>
          <p:nvPr/>
        </p:nvSpPr>
        <p:spPr>
          <a:xfrm>
            <a:off x="4038600" y="3901763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700" b="1">
                <a:solidFill>
                  <a:schemeClr val="tx2">
                    <a:lumMod val="50000"/>
                  </a:schemeClr>
                </a:solidFill>
              </a:rPr>
              <a:t>128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ABBA463-2AFF-42CB-940B-9BD8CD784E27}"/>
              </a:ext>
            </a:extLst>
          </p:cNvPr>
          <p:cNvSpPr txBox="1"/>
          <p:nvPr/>
        </p:nvSpPr>
        <p:spPr>
          <a:xfrm>
            <a:off x="4020302" y="4638004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700" b="1">
                <a:solidFill>
                  <a:schemeClr val="tx2">
                    <a:lumMod val="50000"/>
                  </a:schemeClr>
                </a:solidFill>
              </a:rPr>
              <a:t>256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8CCD7B7-8AA2-49A6-AE6F-ADE81A687EBE}"/>
              </a:ext>
            </a:extLst>
          </p:cNvPr>
          <p:cNvSpPr txBox="1"/>
          <p:nvPr/>
        </p:nvSpPr>
        <p:spPr>
          <a:xfrm>
            <a:off x="5532684" y="2714570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700" b="1">
                <a:solidFill>
                  <a:schemeClr val="tx2">
                    <a:lumMod val="50000"/>
                  </a:schemeClr>
                </a:solidFill>
              </a:rPr>
              <a:t>512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99C4C6B-518B-42EA-97FF-FAD05F0BB320}"/>
              </a:ext>
            </a:extLst>
          </p:cNvPr>
          <p:cNvSpPr txBox="1"/>
          <p:nvPr/>
        </p:nvSpPr>
        <p:spPr>
          <a:xfrm>
            <a:off x="5480591" y="3768007"/>
            <a:ext cx="5052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700" b="1">
                <a:solidFill>
                  <a:schemeClr val="tx2">
                    <a:lumMod val="50000"/>
                  </a:schemeClr>
                </a:solidFill>
              </a:rPr>
              <a:t>1024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0BCE701-6BA3-4FE4-9848-0D039DB1E224}"/>
              </a:ext>
            </a:extLst>
          </p:cNvPr>
          <p:cNvSpPr txBox="1"/>
          <p:nvPr/>
        </p:nvSpPr>
        <p:spPr>
          <a:xfrm>
            <a:off x="6766560" y="3213760"/>
            <a:ext cx="52654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700" b="1">
                <a:solidFill>
                  <a:schemeClr val="tx2">
                    <a:lumMod val="50000"/>
                  </a:schemeClr>
                </a:solidFill>
              </a:rPr>
              <a:t>2048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B642962F-C8EA-4473-84FB-54A646CBF73B}"/>
              </a:ext>
            </a:extLst>
          </p:cNvPr>
          <p:cNvSpPr txBox="1"/>
          <p:nvPr/>
        </p:nvSpPr>
        <p:spPr>
          <a:xfrm>
            <a:off x="8049283" y="3212288"/>
            <a:ext cx="60145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700" b="1">
                <a:solidFill>
                  <a:schemeClr val="accent4">
                    <a:lumMod val="50000"/>
                  </a:schemeClr>
                </a:solidFill>
              </a:rPr>
              <a:t>4096</a:t>
            </a:r>
          </a:p>
        </p:txBody>
      </p:sp>
      <p:pic>
        <p:nvPicPr>
          <p:cNvPr id="5" name="Grafik 4" descr="Wunderkerze mit einfarbiger Füllung">
            <a:extLst>
              <a:ext uri="{FF2B5EF4-FFF2-40B4-BE49-F238E27FC236}">
                <a16:creationId xmlns:a16="http://schemas.microsoft.com/office/drawing/2014/main" id="{D2201F52-6CD0-44AF-A54C-3E21ED8C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9132" y="3801770"/>
            <a:ext cx="1269340" cy="1269340"/>
          </a:xfrm>
          <a:prstGeom prst="rect">
            <a:avLst/>
          </a:prstGeom>
        </p:spPr>
      </p:pic>
      <p:pic>
        <p:nvPicPr>
          <p:cNvPr id="32" name="Bild 2">
            <a:extLst>
              <a:ext uri="{FF2B5EF4-FFF2-40B4-BE49-F238E27FC236}">
                <a16:creationId xmlns:a16="http://schemas.microsoft.com/office/drawing/2014/main" id="{48AB4D98-E2BB-433C-85D2-BF081F25A7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-29675" t="-371" r="-12121" b="4505"/>
          <a:stretch/>
        </p:blipFill>
        <p:spPr>
          <a:xfrm>
            <a:off x="8402764" y="4449867"/>
            <a:ext cx="741236" cy="668186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3DD1C895-EF57-406C-910F-777906D4EF40}"/>
              </a:ext>
            </a:extLst>
          </p:cNvPr>
          <p:cNvSpPr txBox="1"/>
          <p:nvPr/>
        </p:nvSpPr>
        <p:spPr>
          <a:xfrm>
            <a:off x="4932717" y="1946376"/>
            <a:ext cx="561743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100" b="1">
                <a:solidFill>
                  <a:schemeClr val="accent4">
                    <a:lumMod val="50000"/>
                  </a:schemeClr>
                </a:solidFill>
              </a:rPr>
              <a:t>4096 TEAMPARTNER = 20480€</a:t>
            </a:r>
          </a:p>
        </p:txBody>
      </p:sp>
    </p:spTree>
    <p:extLst>
      <p:ext uri="{BB962C8B-B14F-4D97-AF65-F5344CB8AC3E}">
        <p14:creationId xmlns:p14="http://schemas.microsoft.com/office/powerpoint/2010/main" val="3656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3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D027165-38D3-4A50-8F1E-AA4301BF21EF}"/>
              </a:ext>
            </a:extLst>
          </p:cNvPr>
          <p:cNvSpPr txBox="1"/>
          <p:nvPr/>
        </p:nvSpPr>
        <p:spPr>
          <a:xfrm>
            <a:off x="1464405" y="438150"/>
            <a:ext cx="9203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Tools: Mitgliederbereich Produkt &amp; Netzwerkaufbau</a:t>
            </a:r>
            <a:r>
              <a:rPr lang="de-DE" sz="2800" b="1">
                <a:latin typeface="Abadi" panose="020B0604020104020204" pitchFamily="34" charset="0"/>
              </a:rPr>
              <a:t> </a:t>
            </a:r>
            <a:endParaRPr lang="de-AT" sz="2800" b="1">
              <a:latin typeface="Abadi" panose="020B0604020104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F20469-633F-4E16-81A1-5B7EE7B05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416" y="1127636"/>
            <a:ext cx="2128984" cy="2823399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AFB88C7-B725-1A4C-91EE-B1E457F2B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30" y="1127636"/>
            <a:ext cx="2177870" cy="2848069"/>
          </a:xfrm>
          <a:prstGeom prst="rect">
            <a:avLst/>
          </a:prstGeom>
        </p:spPr>
      </p:pic>
      <p:pic>
        <p:nvPicPr>
          <p:cNvPr id="8" name="Grafik 7" descr="Ein Bild, das Text, Person, drinnen, darstellend enthält.&#10;&#10;Automatisch generierte Beschreibung">
            <a:extLst>
              <a:ext uri="{FF2B5EF4-FFF2-40B4-BE49-F238E27FC236}">
                <a16:creationId xmlns:a16="http://schemas.microsoft.com/office/drawing/2014/main" id="{B88D7F81-9330-ADCF-0F40-20E0CDECF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016" y="1127637"/>
            <a:ext cx="2128984" cy="28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889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CECB9AF-B26C-ED2C-5732-734766B40977}"/>
              </a:ext>
            </a:extLst>
          </p:cNvPr>
          <p:cNvSpPr txBox="1"/>
          <p:nvPr/>
        </p:nvSpPr>
        <p:spPr>
          <a:xfrm>
            <a:off x="4572000" y="1657350"/>
            <a:ext cx="4573329" cy="1562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2"/>
              </a:buBlip>
              <a:defRPr/>
            </a:pPr>
            <a:r>
              <a:rPr lang="de-DE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Jeden 3. Montag im Monat 19-21:30Uhr Startertraining  mit Dieter Rauer 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2"/>
              </a:buBlip>
              <a:defRPr/>
            </a:pPr>
            <a:r>
              <a:rPr lang="de-DE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Link: https://</a:t>
            </a:r>
            <a:r>
              <a:rPr lang="de-DE" sz="15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zoom.us</a:t>
            </a:r>
            <a:r>
              <a:rPr lang="de-DE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5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de-DE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/2223654325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2"/>
              </a:buBlip>
              <a:defRPr/>
            </a:pPr>
            <a:r>
              <a:rPr lang="de-DE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Passwort:02072020</a:t>
            </a:r>
          </a:p>
        </p:txBody>
      </p:sp>
      <p:pic>
        <p:nvPicPr>
          <p:cNvPr id="1026" name="Picture 2" descr="Bildergebnis für dieter rauer lavylites">
            <a:extLst>
              <a:ext uri="{FF2B5EF4-FFF2-40B4-BE49-F238E27FC236}">
                <a16:creationId xmlns:a16="http://schemas.microsoft.com/office/drawing/2014/main" id="{6F838940-F515-8168-E74F-4FFBD6DCF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45" y="1504950"/>
            <a:ext cx="2783537" cy="21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E68A013-35E8-735A-B39E-B1610C9EC72B}"/>
              </a:ext>
            </a:extLst>
          </p:cNvPr>
          <p:cNvSpPr txBox="1"/>
          <p:nvPr/>
        </p:nvSpPr>
        <p:spPr>
          <a:xfrm>
            <a:off x="1574453" y="3943350"/>
            <a:ext cx="7264747" cy="67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350"/>
              <a:t>Dieter Rauer ist Top Leader bei </a:t>
            </a:r>
            <a:r>
              <a:rPr lang="de-DE" sz="1350" err="1"/>
              <a:t>Lavylites</a:t>
            </a:r>
            <a:r>
              <a:rPr lang="de-DE" sz="1350"/>
              <a:t> und schaffte es in 3 Jahren zum Millionär.</a:t>
            </a:r>
          </a:p>
          <a:p>
            <a:pPr>
              <a:lnSpc>
                <a:spcPct val="150000"/>
              </a:lnSpc>
            </a:pPr>
            <a:r>
              <a:rPr lang="de-DE" sz="1350"/>
              <a:t>Lasst euch von ihm inspirieren.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BE4EE96-1410-0747-9ED0-676CB212E7BF}"/>
              </a:ext>
            </a:extLst>
          </p:cNvPr>
          <p:cNvSpPr/>
          <p:nvPr/>
        </p:nvSpPr>
        <p:spPr>
          <a:xfrm>
            <a:off x="1524000" y="533726"/>
            <a:ext cx="2169184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50000"/>
              </a:lnSpc>
              <a:spcAft>
                <a:spcPts val="476"/>
              </a:spcAft>
              <a:defRPr/>
            </a:pPr>
            <a:r>
              <a:rPr lang="de-DE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</a:t>
            </a:r>
            <a:r>
              <a:rPr lang="de-DE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r>
              <a:rPr lang="de-DE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99675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CECB9AF-B26C-ED2C-5732-734766B40977}"/>
              </a:ext>
            </a:extLst>
          </p:cNvPr>
          <p:cNvSpPr txBox="1"/>
          <p:nvPr/>
        </p:nvSpPr>
        <p:spPr>
          <a:xfrm>
            <a:off x="1143000" y="375048"/>
            <a:ext cx="6934199" cy="3252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spcAft>
                <a:spcPts val="476"/>
              </a:spcAft>
              <a:defRPr/>
            </a:pPr>
            <a:r>
              <a:rPr lang="de-DE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Lass‘ deine Träume Realität werden!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2"/>
              </a:buBlip>
              <a:defRPr/>
            </a:pPr>
            <a:r>
              <a:rPr lang="de-DE" b="1">
                <a:latin typeface="Arial" panose="020B0604020202020204" pitchFamily="34" charset="0"/>
                <a:cs typeface="Arial" panose="020B0604020202020204" pitchFamily="34" charset="0"/>
              </a:rPr>
              <a:t>Freiheit</a:t>
            </a:r>
            <a:r>
              <a:rPr lang="de-DE" sz="1500" b="1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Du bestimmst wann, wo, wieviel und mit wem du arbeiten möchtest</a:t>
            </a:r>
            <a:endParaRPr lang="de-DE" sz="160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2"/>
              </a:buBlip>
              <a:defRPr/>
            </a:pPr>
            <a:r>
              <a:rPr lang="de-DE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Gesundheit</a:t>
            </a:r>
            <a:r>
              <a:rPr lang="de-DE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Dich, Deine Familie und Freunde</a:t>
            </a:r>
            <a:endParaRPr lang="de-DE" sz="1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2"/>
              </a:buBlip>
              <a:defRPr/>
            </a:pPr>
            <a:r>
              <a:rPr lang="de-DE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Finanzielle Unabhängigkeit: </a:t>
            </a:r>
            <a:r>
              <a:rPr lang="de-DE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Hohes Residualeinkommen, Altersvorsorge, zeitliche &amp; örtliche Unabhängigkeit</a:t>
            </a:r>
          </a:p>
          <a:p>
            <a:pPr marL="226829" indent="-226829" defTabSz="685800">
              <a:lnSpc>
                <a:spcPct val="150000"/>
              </a:lnSpc>
              <a:spcAft>
                <a:spcPts val="476"/>
              </a:spcAft>
              <a:buBlip>
                <a:blip r:embed="rId2"/>
              </a:buBlip>
              <a:defRPr/>
            </a:pPr>
            <a:r>
              <a:rPr lang="de-DE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Persönliche Entwicklung</a:t>
            </a:r>
          </a:p>
        </p:txBody>
      </p:sp>
      <p:pic>
        <p:nvPicPr>
          <p:cNvPr id="4" name="Grafik 3" descr="Kostenloses Foto zum Thema: freunde, freundschaft, glück">
            <a:extLst>
              <a:ext uri="{FF2B5EF4-FFF2-40B4-BE49-F238E27FC236}">
                <a16:creationId xmlns:a16="http://schemas.microsoft.com/office/drawing/2014/main" id="{C60B3044-6B50-1245-A5F8-A45D0B6E5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15000" y="3449646"/>
            <a:ext cx="3429000" cy="16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818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62A71A1-3071-A444-B63A-0FA5AF2FDE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 descr="Ein Bild, das sitzend, Draht, Foto, klein enthält.&#10;&#10;Automatisch generierte Beschreibung">
            <a:extLst>
              <a:ext uri="{FF2B5EF4-FFF2-40B4-BE49-F238E27FC236}">
                <a16:creationId xmlns:a16="http://schemas.microsoft.com/office/drawing/2014/main" id="{6D7FFFB1-F687-DC48-AEF0-55C635E4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Regeneration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findet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permanent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statt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68808" y="1200150"/>
            <a:ext cx="4648200" cy="32532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Der Mensch besteht aus 60 bis 90 Billionen Zellen.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Jede Sekunde sterben ca. 50 Millionen Zellen, die ersetzt werden. Nach 11 Monaten ist der größte Teil des Körpers erneuert.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Die Qualität der neuen Zellen bestimmt unser Aussehen, unser Alter und unsere Gesundheit!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Alterungsprozess &amp; Krankheiten = schwächer werdende Regeneration!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B0809EBC-AA70-4F3B-95CB-26956A7F0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845" y="1293814"/>
            <a:ext cx="3827977" cy="2654870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6AE38820-E1AE-4ABB-823B-7024D6960FB4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pic>
        <p:nvPicPr>
          <p:cNvPr id="6" name="image20.jpeg" descr="image20.jpeg">
            <a:extLst>
              <a:ext uri="{FF2B5EF4-FFF2-40B4-BE49-F238E27FC236}">
                <a16:creationId xmlns:a16="http://schemas.microsoft.com/office/drawing/2014/main" id="{2DB2EB8C-4CD2-EF41-9A44-C139FA685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085" y="1260151"/>
            <a:ext cx="4222715" cy="2835599"/>
          </a:xfrm>
          <a:prstGeom prst="rect">
            <a:avLst/>
          </a:prstGeom>
          <a:ln w="12700">
            <a:miter lim="400000"/>
          </a:ln>
          <a:effectLst>
            <a:softEdge rad="102393"/>
          </a:effectLst>
        </p:spPr>
      </p:pic>
    </p:spTree>
    <p:extLst>
      <p:ext uri="{BB962C8B-B14F-4D97-AF65-F5344CB8AC3E}">
        <p14:creationId xmlns:p14="http://schemas.microsoft.com/office/powerpoint/2010/main" val="1252276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259C739-8871-497F-9250-665DEFA8BCBC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TIBOR JAKABOVICS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</a:t>
            </a:r>
            <a:r>
              <a:rPr lang="en-US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Entwickler</a:t>
            </a:r>
            <a:r>
              <a:rPr lang="en-US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en-US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470836" y="1424704"/>
            <a:ext cx="4710764" cy="21298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Tibor </a:t>
            </a:r>
            <a:r>
              <a:rPr lang="de-DE" sz="1400" err="1">
                <a:latin typeface="Arial" panose="020B0604020202020204" pitchFamily="34" charset="0"/>
                <a:cs typeface="Arial" panose="020B0604020202020204" pitchFamily="34" charset="0"/>
              </a:rPr>
              <a:t>Jakabovics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 aus Ungarn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Chemie-Ingenieur (früher für die Pharma-Industrie)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Ingenieur / Forscher (20 Jahre Forschung)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entdeckte Schwingungs-Informationen aus der Natur, die es jeder Zelle ermöglicht, sich selbst zu klären, zu ordnen und zu regenerieren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72E6DC-A8BC-4312-BFC6-9912D6DD83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r="3836"/>
          <a:stretch/>
        </p:blipFill>
        <p:spPr>
          <a:xfrm>
            <a:off x="5256570" y="1424704"/>
            <a:ext cx="3428999" cy="2447882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B57912B-C653-4A79-9C94-A1D2DC1B889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7608E"/>
                </a:solidFill>
              </a:defRPr>
            </a:lvl1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pic>
        <p:nvPicPr>
          <p:cNvPr id="11" name="image26.jpeg" descr="image26.jpeg">
            <a:extLst>
              <a:ext uri="{FF2B5EF4-FFF2-40B4-BE49-F238E27FC236}">
                <a16:creationId xmlns:a16="http://schemas.microsoft.com/office/drawing/2014/main" id="{5F7E8ECA-D81D-8549-B73F-72DA41245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979" y="883820"/>
            <a:ext cx="3410590" cy="31066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0044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1" y="341314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sz="240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24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</a:t>
            </a:r>
            <a:r>
              <a:rPr lang="en-US" sz="24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193545" y="907512"/>
            <a:ext cx="3599275" cy="30110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1" indent="-302431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Wirkstoffe aus Heilpflanzen, Mineralien, Kristallen und kolloidalen Metallen. </a:t>
            </a:r>
          </a:p>
          <a:p>
            <a:pPr marL="302431" indent="-302431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mehr als 3000 Informationen in 8-30 Sekunden zu jeder Zelle und Zellkern</a:t>
            </a:r>
          </a:p>
          <a:p>
            <a:pPr marL="302431" indent="-302431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Wasser und ätherische Öle</a:t>
            </a:r>
          </a:p>
        </p:txBody>
      </p:sp>
      <p:pic>
        <p:nvPicPr>
          <p:cNvPr id="6" name="Grafik 5" descr="Ein Bild, das Baum, draußen, Rock, Gebäude enthält.&#10;&#10;Automatisch generierte Beschreibung">
            <a:extLst>
              <a:ext uri="{FF2B5EF4-FFF2-40B4-BE49-F238E27FC236}">
                <a16:creationId xmlns:a16="http://schemas.microsoft.com/office/drawing/2014/main" id="{43FFA585-FE29-7142-BD3A-107CDF34A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186" y="4552950"/>
            <a:ext cx="2060179" cy="1370466"/>
          </a:xfrm>
          <a:prstGeom prst="rect">
            <a:avLst/>
          </a:prstGeom>
        </p:spPr>
      </p:pic>
      <p:pic>
        <p:nvPicPr>
          <p:cNvPr id="19" name="Grafik 18" descr="Ein Bild, das Gras, Himmel, draußen, Blume enthält.&#10;&#10;Automatisch generierte Beschreibung">
            <a:extLst>
              <a:ext uri="{FF2B5EF4-FFF2-40B4-BE49-F238E27FC236}">
                <a16:creationId xmlns:a16="http://schemas.microsoft.com/office/drawing/2014/main" id="{4AD717F5-2646-564D-ACCF-BF9D81AE3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621" y="2238620"/>
            <a:ext cx="2184400" cy="14605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66E6163-9926-7A48-94E2-4519EF186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638" y="341314"/>
            <a:ext cx="2500932" cy="1667288"/>
          </a:xfrm>
          <a:prstGeom prst="rect">
            <a:avLst/>
          </a:prstGeom>
        </p:spPr>
      </p:pic>
      <p:pic>
        <p:nvPicPr>
          <p:cNvPr id="31" name="Grafik 30" descr="Ein Bild, das Essen, drinnen, Dessert, Beläge enthält.&#10;&#10;Automatisch generierte Beschreibung">
            <a:extLst>
              <a:ext uri="{FF2B5EF4-FFF2-40B4-BE49-F238E27FC236}">
                <a16:creationId xmlns:a16="http://schemas.microsoft.com/office/drawing/2014/main" id="{C45160B5-0F6C-AE4A-A2A3-743571ACE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03" y="2473948"/>
            <a:ext cx="2044424" cy="1432934"/>
          </a:xfrm>
          <a:prstGeom prst="rect">
            <a:avLst/>
          </a:prstGeom>
        </p:spPr>
      </p:pic>
      <p:pic>
        <p:nvPicPr>
          <p:cNvPr id="41" name="Grafik 40" descr="Ein Bild, das Brille enthält.&#10;&#10;Automatisch generierte Beschreibung">
            <a:extLst>
              <a:ext uri="{FF2B5EF4-FFF2-40B4-BE49-F238E27FC236}">
                <a16:creationId xmlns:a16="http://schemas.microsoft.com/office/drawing/2014/main" id="{EDFAB6C0-A40E-7841-A9F8-05B66DB1F9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97" y="623944"/>
            <a:ext cx="2019349" cy="1432935"/>
          </a:xfrm>
          <a:prstGeom prst="rect">
            <a:avLst/>
          </a:prstGeom>
        </p:spPr>
      </p:pic>
      <p:pic>
        <p:nvPicPr>
          <p:cNvPr id="43" name="Grafik 42" descr="Ein Bild, das Blume enthält.&#10;&#10;Automatisch generierte Beschreibung">
            <a:extLst>
              <a:ext uri="{FF2B5EF4-FFF2-40B4-BE49-F238E27FC236}">
                <a16:creationId xmlns:a16="http://schemas.microsoft.com/office/drawing/2014/main" id="{DEFDC591-0773-AA42-9002-FA773E4405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2480246"/>
            <a:ext cx="2143173" cy="1447473"/>
          </a:xfrm>
          <a:prstGeom prst="rect">
            <a:avLst/>
          </a:prstGeom>
        </p:spPr>
      </p:pic>
      <p:pic>
        <p:nvPicPr>
          <p:cNvPr id="45" name="Grafik 44" descr="Ein Bild, das Essen, Teller, Gemüse, Pflanze enthält.&#10;&#10;Automatisch generierte Beschreibung">
            <a:extLst>
              <a:ext uri="{FF2B5EF4-FFF2-40B4-BE49-F238E27FC236}">
                <a16:creationId xmlns:a16="http://schemas.microsoft.com/office/drawing/2014/main" id="{0B001C7F-8089-274D-9199-4AEB1AB651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558" y="623944"/>
            <a:ext cx="2102759" cy="14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">
            <a:extLst>
              <a:ext uri="{FF2B5EF4-FFF2-40B4-BE49-F238E27FC236}">
                <a16:creationId xmlns:a16="http://schemas.microsoft.com/office/drawing/2014/main" id="{A4CAABDB-4FF5-4973-842A-C42EB27B8BA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1"/>
          <a:stretch/>
        </p:blipFill>
        <p:spPr bwMode="auto">
          <a:xfrm>
            <a:off x="2920340" y="1316983"/>
            <a:ext cx="5829023" cy="348520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292DAED-DA1B-4152-B302-27A3A05AF126}"/>
              </a:ext>
            </a:extLst>
          </p:cNvPr>
          <p:cNvSpPr/>
          <p:nvPr/>
        </p:nvSpPr>
        <p:spPr>
          <a:xfrm>
            <a:off x="457200" y="1316983"/>
            <a:ext cx="2286000" cy="3485204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200" b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Dunkelfeldmikroskop</a:t>
            </a:r>
            <a:r>
              <a:rPr lang="en-U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Blutstropfen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bevor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aufgesprüht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endParaRPr lang="en-US" sz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Aufsprühen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auf Atlas – 11 min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später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Blutentnahme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lang="en-US" sz="1200" i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Tropfen</a:t>
            </a:r>
            <a:r>
              <a:rPr lang="en-US" sz="12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Blut</a:t>
            </a:r>
            <a:r>
              <a:rPr lang="en-US" sz="12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i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sz="12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Fingerbeere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Dunkelfeldmikroskop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Blutstropfe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nachdem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aufgesprüht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2E52281-2C3B-4CAA-8617-6D0CC322F8A6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Dunkelfeld</a:t>
            </a:r>
            <a:r>
              <a:rPr lang="en-US" sz="24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Mikroskopie</a:t>
            </a:r>
            <a:endParaRPr lang="en-US" sz="240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3B197F-9F1C-4A4A-B763-CC5C95230C17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AUFSPRÜHEN VON LAVYL AURICUM</a:t>
            </a:r>
          </a:p>
        </p:txBody>
      </p:sp>
    </p:spTree>
    <p:extLst>
      <p:ext uri="{BB962C8B-B14F-4D97-AF65-F5344CB8AC3E}">
        <p14:creationId xmlns:p14="http://schemas.microsoft.com/office/powerpoint/2010/main" val="360438679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Theme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84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OCIAL MED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1971</Words>
  <Application>Microsoft Macintosh PowerPoint</Application>
  <PresentationFormat>Bildschirmpräsentation (16:9)</PresentationFormat>
  <Paragraphs>463</Paragraphs>
  <Slides>54</Slides>
  <Notes>15</Notes>
  <HiddenSlides>9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54</vt:i4>
      </vt:variant>
    </vt:vector>
  </HeadingPairs>
  <TitlesOfParts>
    <vt:vector size="67" baseType="lpstr">
      <vt:lpstr>Abadi</vt:lpstr>
      <vt:lpstr>Arial</vt:lpstr>
      <vt:lpstr>Bookman Old Style</vt:lpstr>
      <vt:lpstr>Calibri</vt:lpstr>
      <vt:lpstr>Calibri Light</vt:lpstr>
      <vt:lpstr>Century Gothic</vt:lpstr>
      <vt:lpstr>Chalkboard</vt:lpstr>
      <vt:lpstr>Roboto</vt:lpstr>
      <vt:lpstr>Roboto Light</vt:lpstr>
      <vt:lpstr>Wingdings</vt:lpstr>
      <vt:lpstr>Default Theme</vt:lpstr>
      <vt:lpstr>Office</vt:lpstr>
      <vt:lpstr>Section Break Slide Master</vt:lpstr>
      <vt:lpstr>VOR BEGEISTERUNG SPRÜHEN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Bettina Mersmann</cp:lastModifiedBy>
  <cp:revision>2241</cp:revision>
  <dcterms:created xsi:type="dcterms:W3CDTF">2015-09-08T18:46:55Z</dcterms:created>
  <dcterms:modified xsi:type="dcterms:W3CDTF">2022-11-10T10:24:00Z</dcterms:modified>
</cp:coreProperties>
</file>